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 id="267" r:id="rId4"/>
    <p:sldId id="268" r:id="rId5"/>
    <p:sldId id="269" r:id="rId6"/>
    <p:sldId id="266" r:id="rId7"/>
    <p:sldId id="262" r:id="rId8"/>
  </p:sldIdLst>
  <p:sldSz cx="27432000" cy="18288000"/>
  <p:notesSz cx="6858000" cy="9144000"/>
  <p:defaultText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5456"/>
    <a:srgbClr val="FF00CC"/>
    <a:srgbClr val="F79494"/>
    <a:srgbClr val="FF9D9D"/>
    <a:srgbClr val="DADADA"/>
    <a:srgbClr val="E5C2FF"/>
    <a:srgbClr val="FFB8B8"/>
    <a:srgbClr val="87D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36"/>
    <p:restoredTop sz="86442"/>
  </p:normalViewPr>
  <p:slideViewPr>
    <p:cSldViewPr snapToGrid="0" snapToObjects="1">
      <p:cViewPr>
        <p:scale>
          <a:sx n="40" d="100"/>
          <a:sy n="40" d="100"/>
        </p:scale>
        <p:origin x="119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992968"/>
            <a:ext cx="23317200" cy="6366933"/>
          </a:xfrm>
        </p:spPr>
        <p:txBody>
          <a:bodyPr anchor="b"/>
          <a:lstStyle>
            <a:lvl1pPr algn="ctr">
              <a:defRPr sz="16000"/>
            </a:lvl1pPr>
          </a:lstStyle>
          <a:p>
            <a:r>
              <a:rPr lang="en-US" smtClean="0"/>
              <a:t>Click to edit Master title style</a:t>
            </a:r>
            <a:endParaRPr lang="en-US" dirty="0"/>
          </a:p>
        </p:txBody>
      </p:sp>
      <p:sp>
        <p:nvSpPr>
          <p:cNvPr id="3" name="Subtitle 2"/>
          <p:cNvSpPr>
            <a:spLocks noGrp="1"/>
          </p:cNvSpPr>
          <p:nvPr>
            <p:ph type="subTitle" idx="1"/>
          </p:nvPr>
        </p:nvSpPr>
        <p:spPr>
          <a:xfrm>
            <a:off x="3429000" y="9605435"/>
            <a:ext cx="2057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973667"/>
            <a:ext cx="5915025" cy="154982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973667"/>
            <a:ext cx="17402175" cy="154982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4559305"/>
            <a:ext cx="23660100" cy="7607299"/>
          </a:xfrm>
        </p:spPr>
        <p:txBody>
          <a:bodyPr anchor="b"/>
          <a:lstStyle>
            <a:lvl1pPr>
              <a:defRPr sz="16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12238572"/>
            <a:ext cx="236601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17F48B-BFD5-B04F-8DD3-A9E0831D8946}" type="datetimeFigureOut">
              <a:rPr lang="en-US" smtClean="0"/>
              <a:t>6/10/17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17F48B-BFD5-B04F-8DD3-A9E0831D8946}"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973671"/>
            <a:ext cx="23660100" cy="353483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4483101"/>
            <a:ext cx="11605020"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4" name="Content Placeholder 3"/>
          <p:cNvSpPr>
            <a:spLocks noGrp="1"/>
          </p:cNvSpPr>
          <p:nvPr>
            <p:ph sz="half" idx="2"/>
          </p:nvPr>
        </p:nvSpPr>
        <p:spPr>
          <a:xfrm>
            <a:off x="1889526" y="6680200"/>
            <a:ext cx="11605020"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4483101"/>
            <a:ext cx="116621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6" name="Content Placeholder 5"/>
          <p:cNvSpPr>
            <a:spLocks noGrp="1"/>
          </p:cNvSpPr>
          <p:nvPr>
            <p:ph sz="quarter" idx="4"/>
          </p:nvPr>
        </p:nvSpPr>
        <p:spPr>
          <a:xfrm>
            <a:off x="13887452" y="6680200"/>
            <a:ext cx="11662173"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17F48B-BFD5-B04F-8DD3-A9E0831D8946}" type="datetimeFigureOut">
              <a:rPr lang="en-US" smtClean="0"/>
              <a:t>6/10/17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17F48B-BFD5-B04F-8DD3-A9E0831D8946}" type="datetimeFigureOut">
              <a:rPr lang="en-US" smtClean="0"/>
              <a:t>6/10/17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7F48B-BFD5-B04F-8DD3-A9E0831D8946}" type="datetimeFigureOut">
              <a:rPr lang="en-US" smtClean="0"/>
              <a:t>6/10/17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Content Placeholder 2"/>
          <p:cNvSpPr>
            <a:spLocks noGrp="1"/>
          </p:cNvSpPr>
          <p:nvPr>
            <p:ph idx="1"/>
          </p:nvPr>
        </p:nvSpPr>
        <p:spPr>
          <a:xfrm>
            <a:off x="11662173" y="2633138"/>
            <a:ext cx="1388745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2633138"/>
            <a:ext cx="1388745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973671"/>
            <a:ext cx="23660100" cy="353483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4868333"/>
            <a:ext cx="23660100" cy="1160356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16950271"/>
            <a:ext cx="6172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B217F48B-BFD5-B04F-8DD3-A9E0831D8946}" type="datetimeFigureOut">
              <a:rPr lang="en-US" smtClean="0"/>
              <a:t>6/10/17</a:t>
            </a:fld>
            <a:endParaRPr lang="en-US"/>
          </a:p>
        </p:txBody>
      </p:sp>
      <p:sp>
        <p:nvSpPr>
          <p:cNvPr id="5" name="Footer Placeholder 4"/>
          <p:cNvSpPr>
            <a:spLocks noGrp="1"/>
          </p:cNvSpPr>
          <p:nvPr>
            <p:ph type="ftr" sz="quarter" idx="3"/>
          </p:nvPr>
        </p:nvSpPr>
        <p:spPr>
          <a:xfrm>
            <a:off x="9086850" y="16950271"/>
            <a:ext cx="92583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16950271"/>
            <a:ext cx="6172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D82DE933-C8C2-F34B-B222-402A754A1B2D}" type="slidenum">
              <a:rPr lang="en-US" smtClean="0"/>
              <a:t>‹#›</a:t>
            </a:fld>
            <a:endParaRPr lang="en-US"/>
          </a:p>
        </p:txBody>
      </p:sp>
    </p:spTree>
    <p:extLst>
      <p:ext uri="{BB962C8B-B14F-4D97-AF65-F5344CB8AC3E}">
        <p14:creationId xmlns:p14="http://schemas.microsoft.com/office/powerpoint/2010/main" val="144748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0" Type="http://schemas.openxmlformats.org/officeDocument/2006/relationships/image" Target="../media/image10.jpeg"/><Relationship Id="rId21" Type="http://schemas.microsoft.com/office/2007/relationships/hdphoto" Target="../media/hdphoto10.wdp"/><Relationship Id="rId22" Type="http://schemas.openxmlformats.org/officeDocument/2006/relationships/image" Target="../media/image11.jpeg"/><Relationship Id="rId23" Type="http://schemas.microsoft.com/office/2007/relationships/hdphoto" Target="../media/hdphoto11.wdp"/><Relationship Id="rId24" Type="http://schemas.openxmlformats.org/officeDocument/2006/relationships/image" Target="../media/image12.jpeg"/><Relationship Id="rId25" Type="http://schemas.microsoft.com/office/2007/relationships/hdphoto" Target="../media/hdphoto12.wdp"/><Relationship Id="rId26" Type="http://schemas.openxmlformats.org/officeDocument/2006/relationships/image" Target="../media/image13.jpeg"/><Relationship Id="rId27" Type="http://schemas.microsoft.com/office/2007/relationships/hdphoto" Target="../media/hdphoto13.wdp"/><Relationship Id="rId28" Type="http://schemas.openxmlformats.org/officeDocument/2006/relationships/image" Target="../media/image14.jpeg"/><Relationship Id="rId29" Type="http://schemas.microsoft.com/office/2007/relationships/hdphoto" Target="../media/hdphoto14.wdp"/><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 Id="rId4" Type="http://schemas.openxmlformats.org/officeDocument/2006/relationships/image" Target="../media/image2.jpeg"/><Relationship Id="rId5" Type="http://schemas.microsoft.com/office/2007/relationships/hdphoto" Target="../media/hdphoto2.wdp"/><Relationship Id="rId30" Type="http://schemas.openxmlformats.org/officeDocument/2006/relationships/image" Target="../media/image15.jpeg"/><Relationship Id="rId31" Type="http://schemas.microsoft.com/office/2007/relationships/hdphoto" Target="../media/hdphoto15.wdp"/><Relationship Id="rId32" Type="http://schemas.openxmlformats.org/officeDocument/2006/relationships/image" Target="../media/image16.jpeg"/><Relationship Id="rId9" Type="http://schemas.microsoft.com/office/2007/relationships/hdphoto" Target="../media/hdphoto4.wdp"/><Relationship Id="rId6" Type="http://schemas.openxmlformats.org/officeDocument/2006/relationships/image" Target="../media/image3.jpeg"/><Relationship Id="rId7" Type="http://schemas.microsoft.com/office/2007/relationships/hdphoto" Target="../media/hdphoto3.wdp"/><Relationship Id="rId8" Type="http://schemas.openxmlformats.org/officeDocument/2006/relationships/image" Target="../media/image4.jpeg"/><Relationship Id="rId33" Type="http://schemas.microsoft.com/office/2007/relationships/hdphoto" Target="../media/hdphoto16.wdp"/><Relationship Id="rId34" Type="http://schemas.openxmlformats.org/officeDocument/2006/relationships/image" Target="../media/image17.jpeg"/><Relationship Id="rId35" Type="http://schemas.microsoft.com/office/2007/relationships/hdphoto" Target="../media/hdphoto17.wdp"/><Relationship Id="rId36" Type="http://schemas.microsoft.com/office/2007/relationships/hdphoto" Target="../media/hdphoto18.wdp"/><Relationship Id="rId10" Type="http://schemas.openxmlformats.org/officeDocument/2006/relationships/image" Target="../media/image5.jpeg"/><Relationship Id="rId11" Type="http://schemas.microsoft.com/office/2007/relationships/hdphoto" Target="../media/hdphoto5.wdp"/><Relationship Id="rId12" Type="http://schemas.openxmlformats.org/officeDocument/2006/relationships/image" Target="../media/image6.jpeg"/><Relationship Id="rId13" Type="http://schemas.microsoft.com/office/2007/relationships/hdphoto" Target="../media/hdphoto6.wdp"/><Relationship Id="rId14" Type="http://schemas.openxmlformats.org/officeDocument/2006/relationships/image" Target="../media/image7.jpeg"/><Relationship Id="rId15" Type="http://schemas.microsoft.com/office/2007/relationships/hdphoto" Target="../media/hdphoto7.wdp"/><Relationship Id="rId16" Type="http://schemas.openxmlformats.org/officeDocument/2006/relationships/image" Target="../media/image8.jpeg"/><Relationship Id="rId17" Type="http://schemas.microsoft.com/office/2007/relationships/hdphoto" Target="../media/hdphoto8.wdp"/><Relationship Id="rId18" Type="http://schemas.openxmlformats.org/officeDocument/2006/relationships/image" Target="../media/image9.jpeg"/><Relationship Id="rId19" Type="http://schemas.microsoft.com/office/2007/relationships/hdphoto" Target="../media/hdphoto9.wdp"/><Relationship Id="rId37" Type="http://schemas.microsoft.com/office/2007/relationships/hdphoto" Target="../media/hdphoto19.wdp"/><Relationship Id="rId38" Type="http://schemas.microsoft.com/office/2007/relationships/hdphoto" Target="../media/hdphoto20.wdp"/></Relationships>
</file>

<file path=ppt/slides/_rels/slide4.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10" Type="http://schemas.openxmlformats.org/officeDocument/2006/relationships/image" Target="../media/image24.tiff"/><Relationship Id="rId11" Type="http://schemas.openxmlformats.org/officeDocument/2006/relationships/image" Target="../media/image25.png"/><Relationship Id="rId12" Type="http://schemas.microsoft.com/office/2007/relationships/hdphoto" Target="../media/hdphoto23.wdp"/><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8.tiff"/><Relationship Id="rId3" Type="http://schemas.openxmlformats.org/officeDocument/2006/relationships/image" Target="../media/image19.jpeg"/><Relationship Id="rId4" Type="http://schemas.microsoft.com/office/2007/relationships/hdphoto" Target="../media/hdphoto21.wdp"/><Relationship Id="rId5" Type="http://schemas.openxmlformats.org/officeDocument/2006/relationships/image" Target="../media/image20.jpeg"/><Relationship Id="rId6" Type="http://schemas.microsoft.com/office/2007/relationships/hdphoto" Target="../media/hdphoto22.wdp"/><Relationship Id="rId7" Type="http://schemas.openxmlformats.org/officeDocument/2006/relationships/image" Target="../media/image21.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827598"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7716498"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790565"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7568362"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272095"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7716499"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790565"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7568363"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7272095"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7568362"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7272095"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790564"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7420228" y="9849182"/>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7716498"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012859" y="9777066"/>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012859" y="10130122"/>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6303533" y="100042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6303533" y="975242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6295917" y="10252026"/>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68327" y="10332999"/>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5390" y="1012974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6646" y="992649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6646" y="9723240"/>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560865" y="10381631"/>
            <a:ext cx="1711231" cy="178334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592188" y="10349288"/>
            <a:ext cx="976177" cy="161255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7160995" y="10324642"/>
            <a:ext cx="555505" cy="136113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7494295" y="10238226"/>
            <a:ext cx="296270" cy="102558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592186" y="10101518"/>
            <a:ext cx="7616" cy="15050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599802" y="9849680"/>
            <a:ext cx="0" cy="15457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560864" y="10178376"/>
            <a:ext cx="7063"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567926" y="9975123"/>
            <a:ext cx="1256"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569182" y="9771870"/>
            <a:ext cx="0"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864632"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864632"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864632"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864632"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864632"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864632"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864632"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864632"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7442864" y="9501482"/>
            <a:ext cx="399133"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160993" y="9971587"/>
            <a:ext cx="0" cy="1585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5659389" y="8110533"/>
            <a:ext cx="1522501" cy="170291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435012" y="8619070"/>
            <a:ext cx="1298140" cy="96856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6964809" y="9025377"/>
            <a:ext cx="947872" cy="555504"/>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7272094"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531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1"/>
            <a:ext cx="27432000" cy="98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 Stereo Human </a:t>
            </a:r>
            <a:r>
              <a:rPr lang="en-US" dirty="0" err="1" smtClean="0"/>
              <a:t>Keypoint</a:t>
            </a:r>
            <a:r>
              <a:rPr lang="en-US" dirty="0" smtClean="0"/>
              <a:t> Estimation for Understanding of 3D Human Pose </a:t>
            </a:r>
            <a:endParaRPr lang="en-US" dirty="0"/>
          </a:p>
        </p:txBody>
      </p:sp>
      <p:sp>
        <p:nvSpPr>
          <p:cNvPr id="82" name="Rectangle 81"/>
          <p:cNvSpPr/>
          <p:nvPr/>
        </p:nvSpPr>
        <p:spPr>
          <a:xfrm>
            <a:off x="1" y="3896798"/>
            <a:ext cx="11054388" cy="911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71" name="Rounded Rectangle 70"/>
          <p:cNvSpPr/>
          <p:nvPr/>
        </p:nvSpPr>
        <p:spPr>
          <a:xfrm>
            <a:off x="166255" y="1164770"/>
            <a:ext cx="10888133" cy="2555576"/>
          </a:xfrm>
          <a:prstGeom prst="roundRect">
            <a:avLst>
              <a:gd name="adj" fmla="val 9764"/>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600" dirty="0" smtClean="0">
                <a:solidFill>
                  <a:schemeClr val="tx1"/>
                </a:solidFill>
              </a:rPr>
              <a:t>Abstract: Body 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a:t>
            </a:r>
            <a:r>
              <a:rPr lang="en-US" sz="1600" dirty="0" err="1" smtClean="0">
                <a:solidFill>
                  <a:schemeClr val="tx1"/>
                </a:solidFill>
              </a:rPr>
              <a:t>road?This</a:t>
            </a:r>
            <a:r>
              <a:rPr lang="en-US" sz="1600" dirty="0" smtClean="0">
                <a:solidFill>
                  <a:schemeClr val="tx1"/>
                </a:solidFill>
              </a:rPr>
              <a:t> paper considers the problem of human pose estimation within the context of autonomous driving. Specifically, we exam a front-facing stereo camera configuration with one camera placed at the front left corner and another at the front right corner of the windshield.</a:t>
            </a:r>
            <a:endParaRPr lang="en-US" sz="1600" dirty="0">
              <a:solidFill>
                <a:schemeClr val="tx1"/>
              </a:solidFill>
            </a:endParaRPr>
          </a:p>
        </p:txBody>
      </p:sp>
      <p:grpSp>
        <p:nvGrpSpPr>
          <p:cNvPr id="78" name="Group 77"/>
          <p:cNvGrpSpPr/>
          <p:nvPr/>
        </p:nvGrpSpPr>
        <p:grpSpPr>
          <a:xfrm>
            <a:off x="1189987" y="8041677"/>
            <a:ext cx="4747973" cy="9793593"/>
            <a:chOff x="1189987" y="8041677"/>
            <a:chExt cx="4747973" cy="9793593"/>
          </a:xfrm>
        </p:grpSpPr>
        <p:sp>
          <p:nvSpPr>
            <p:cNvPr id="39" name="Rectangle 38"/>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p:cNvCxnSpPr>
              <a:stCxn id="74" idx="0"/>
              <a:endCxn id="86" idx="2"/>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2"/>
              <a:endCxn id="47"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195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25005193" y="1052793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636266" y="10603628"/>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4422509" y="11304197"/>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2051618" y="11970009"/>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0645140" y="12175754"/>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7750996" y="12883095"/>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95873" y="0"/>
            <a:ext cx="9157273" cy="17946473"/>
            <a:chOff x="14972688" y="6772507"/>
            <a:chExt cx="2185302" cy="5659478"/>
          </a:xfrm>
        </p:grpSpPr>
        <p:sp>
          <p:nvSpPr>
            <p:cNvPr id="39" name="Rectangle 38"/>
            <p:cNvSpPr/>
            <p:nvPr/>
          </p:nvSpPr>
          <p:spPr>
            <a:xfrm>
              <a:off x="16762846" y="9954212"/>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693115" y="7385246"/>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9603" y="8391903"/>
              <a:ext cx="92975" cy="429123"/>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600138" y="7135184"/>
              <a:ext cx="371900" cy="10728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414190" y="6828314"/>
              <a:ext cx="743800" cy="53641"/>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16" y="11525885"/>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03" y="10953172"/>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139" y="11884035"/>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190" y="121349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600138" y="702534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414190" y="67725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739603" y="7962780"/>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507165" y="9463487"/>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693115" y="7593039"/>
              <a:ext cx="185950" cy="214561"/>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251484" y="9383942"/>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251484" y="9773370"/>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806282" y="963453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806282" y="9356757"/>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809584" y="9907833"/>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76337" y="999714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2688" y="9772955"/>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3476" y="9548763"/>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3476" y="9324570"/>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48237" y="10050788"/>
              <a:ext cx="1065953" cy="211093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5995534" y="10015113"/>
              <a:ext cx="604605" cy="1922562"/>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344458" y="9987932"/>
              <a:ext cx="348656" cy="1645234"/>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553653" y="9892609"/>
              <a:ext cx="185950" cy="1275123"/>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H="1" flipV="1">
              <a:off x="15992232" y="9741819"/>
              <a:ext cx="3302" cy="16601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5992232" y="9464038"/>
              <a:ext cx="0" cy="170503"/>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H="1" flipV="1">
              <a:off x="15344588" y="9826596"/>
              <a:ext cx="3649"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44585" y="9602404"/>
              <a:ext cx="788"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45374" y="9378211"/>
              <a:ext cx="0"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088" y="11991316"/>
              <a:ext cx="1"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088" y="11740444"/>
              <a:ext cx="0"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088" y="11382294"/>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088" y="10809581"/>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786088" y="7807600"/>
              <a:ext cx="1" cy="15518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786088" y="7242462"/>
              <a:ext cx="1" cy="14278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786088" y="6881955"/>
              <a:ext cx="1" cy="143395"/>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003554" y="8727441"/>
              <a:ext cx="1286146" cy="185950"/>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344456" y="9598502"/>
              <a:ext cx="0" cy="17486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4617160" y="7527541"/>
              <a:ext cx="2525243" cy="106881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5157301" y="7913922"/>
              <a:ext cx="2277769" cy="607906"/>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5573076" y="8263907"/>
              <a:ext cx="1891416" cy="34865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186" y="12378344"/>
              <a:ext cx="743799" cy="53641"/>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6761692" y="8957286"/>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16785826" y="8821023"/>
              <a:ext cx="1120" cy="13626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16785050" y="9812665"/>
              <a:ext cx="1120" cy="14155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9346397" y="14292639"/>
            <a:ext cx="178371" cy="178371"/>
          </a:xfrm>
          <a:prstGeom prst="rect">
            <a:avLst/>
          </a:prstGeom>
          <a:solidFill>
            <a:schemeClr val="bg1">
              <a:lumMod val="85000"/>
            </a:schemeClr>
          </a:solidFill>
          <a:scene3d>
            <a:camera prst="isometricOffAxis1Left"/>
            <a:lightRig rig="morning" dir="t"/>
          </a:scene3d>
          <a:sp3d extrusionH="6096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8020987" y="1078295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66186" y="1087507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911384" y="1095749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364265" y="11052235"/>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681843" y="11426814"/>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945285" y="1199243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017849" y="1212456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83028" y="1222621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21820" y="12593168"/>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974674" y="12851556"/>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998530" y="13324489"/>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9896009" y="13379967"/>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70895" y="14642983"/>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44095" y="14694145"/>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080876" y="1461722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17657" y="14087447"/>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64"/>
          <p:cNvGrpSpPr/>
          <p:nvPr/>
        </p:nvGrpSpPr>
        <p:grpSpPr>
          <a:xfrm>
            <a:off x="9698218" y="3177256"/>
            <a:ext cx="7186021" cy="4960056"/>
            <a:chOff x="13693208" y="2876139"/>
            <a:chExt cx="7186021" cy="4960056"/>
          </a:xfrm>
        </p:grpSpPr>
        <p:pic>
          <p:nvPicPr>
            <p:cNvPr id="140" name="Picture 139"/>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463182" y="2876139"/>
              <a:ext cx="4416047" cy="4389120"/>
            </a:xfrm>
            <a:prstGeom prst="rect">
              <a:avLst/>
            </a:prstGeom>
            <a:scene3d>
              <a:camera prst="isometricOffAxis1Left"/>
              <a:lightRig rig="threePt" dir="t"/>
            </a:scene3d>
          </p:spPr>
        </p:pic>
        <p:pic>
          <p:nvPicPr>
            <p:cNvPr id="141" name="Picture 140"/>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291731" y="2915704"/>
              <a:ext cx="4498848" cy="4471416"/>
            </a:xfrm>
            <a:prstGeom prst="rect">
              <a:avLst/>
            </a:prstGeom>
            <a:scene3d>
              <a:camera prst="isometricOffAxis1Left"/>
              <a:lightRig rig="threePt" dir="t"/>
            </a:scene3d>
          </p:spPr>
        </p:pic>
        <p:pic>
          <p:nvPicPr>
            <p:cNvPr id="142" name="Picture 141"/>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120281" y="2955269"/>
              <a:ext cx="4498848" cy="4471416"/>
            </a:xfrm>
            <a:prstGeom prst="rect">
              <a:avLst/>
            </a:prstGeom>
            <a:scene3d>
              <a:camera prst="isometricOffAxis1Left"/>
              <a:lightRig rig="threePt" dir="t"/>
            </a:scene3d>
          </p:spPr>
        </p:pic>
        <p:pic>
          <p:nvPicPr>
            <p:cNvPr id="143" name="Picture 142"/>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922502" y="2969125"/>
              <a:ext cx="4498848" cy="4471416"/>
            </a:xfrm>
            <a:prstGeom prst="rect">
              <a:avLst/>
            </a:prstGeom>
            <a:scene3d>
              <a:camera prst="isometricOffAxis1Left"/>
              <a:lightRig rig="threePt" dir="t"/>
            </a:scene3d>
          </p:spPr>
        </p:pic>
        <p:pic>
          <p:nvPicPr>
            <p:cNvPr id="144" name="Picture 143"/>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729080" y="2993839"/>
              <a:ext cx="4498848" cy="4471416"/>
            </a:xfrm>
            <a:prstGeom prst="rect">
              <a:avLst/>
            </a:prstGeom>
            <a:scene3d>
              <a:camera prst="isometricOffAxis1Left"/>
              <a:lightRig rig="threePt" dir="t"/>
            </a:scene3d>
          </p:spPr>
        </p:pic>
        <p:pic>
          <p:nvPicPr>
            <p:cNvPr id="128" name="Picture 127"/>
            <p:cNvPicPr>
              <a:picLocks noChangeAspect="1"/>
            </p:cNvPicPr>
            <p:nvPr/>
          </p:nvPicPr>
          <p:blipFill>
            <a:blip r:embed="rId12">
              <a:alphaModFix amt="25000"/>
              <a:extLst>
                <a:ext uri="{BEBA8EAE-BF5A-486C-A8C5-ECC9F3942E4B}">
                  <a14:imgProps xmlns:a14="http://schemas.microsoft.com/office/drawing/2010/main">
                    <a14:imgLayer r:embed="rId1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543987" y="3047026"/>
              <a:ext cx="4498848" cy="4471416"/>
            </a:xfrm>
            <a:prstGeom prst="rect">
              <a:avLst/>
            </a:prstGeom>
            <a:scene3d>
              <a:camera prst="isometricOffAxis1Left"/>
              <a:lightRig rig="threePt" dir="t"/>
            </a:scene3d>
          </p:spPr>
        </p:pic>
        <p:pic>
          <p:nvPicPr>
            <p:cNvPr id="129" name="Picture 128"/>
            <p:cNvPicPr>
              <a:picLocks noChangeAspect="1"/>
            </p:cNvPicPr>
            <p:nvPr/>
          </p:nvPicPr>
          <p:blipFill>
            <a:blip r:embed="rId14">
              <a:alphaModFix amt="25000"/>
              <a:extLst>
                <a:ext uri="{BEBA8EAE-BF5A-486C-A8C5-ECC9F3942E4B}">
                  <a14:imgProps xmlns:a14="http://schemas.microsoft.com/office/drawing/2010/main">
                    <a14:imgLayer r:embed="rId1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354952" y="3090986"/>
              <a:ext cx="4498848" cy="4471416"/>
            </a:xfrm>
            <a:prstGeom prst="rect">
              <a:avLst/>
            </a:prstGeom>
            <a:scene3d>
              <a:camera prst="isometricOffAxis1Left"/>
              <a:lightRig rig="threePt" dir="t"/>
            </a:scene3d>
          </p:spPr>
        </p:pic>
        <p:pic>
          <p:nvPicPr>
            <p:cNvPr id="130" name="Picture 129"/>
            <p:cNvPicPr>
              <a:picLocks noChangeAspect="1"/>
            </p:cNvPicPr>
            <p:nvPr/>
          </p:nvPicPr>
          <p:blipFill>
            <a:blip r:embed="rId16">
              <a:alphaModFix amt="25000"/>
              <a:extLst>
                <a:ext uri="{BEBA8EAE-BF5A-486C-A8C5-ECC9F3942E4B}">
                  <a14:imgProps xmlns:a14="http://schemas.microsoft.com/office/drawing/2010/main">
                    <a14:imgLayer r:embed="rId1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236258" y="3130554"/>
              <a:ext cx="4416047" cy="4389120"/>
            </a:xfrm>
            <a:prstGeom prst="rect">
              <a:avLst/>
            </a:prstGeom>
            <a:scene3d>
              <a:camera prst="isometricOffAxis1Left"/>
              <a:lightRig rig="threePt" dir="t"/>
            </a:scene3d>
          </p:spPr>
        </p:pic>
        <p:pic>
          <p:nvPicPr>
            <p:cNvPr id="131" name="Picture 130"/>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064808" y="3152534"/>
              <a:ext cx="4416047" cy="4389120"/>
            </a:xfrm>
            <a:prstGeom prst="rect">
              <a:avLst/>
            </a:prstGeom>
            <a:scene3d>
              <a:camera prst="isometricOffAxis1Left"/>
              <a:lightRig rig="threePt" dir="t"/>
            </a:scene3d>
          </p:spPr>
        </p:pic>
        <p:pic>
          <p:nvPicPr>
            <p:cNvPr id="132" name="Picture 131"/>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893358" y="3192098"/>
              <a:ext cx="4416047" cy="4389120"/>
            </a:xfrm>
            <a:prstGeom prst="rect">
              <a:avLst/>
            </a:prstGeom>
            <a:scene3d>
              <a:camera prst="isometricOffAxis1Left"/>
              <a:lightRig rig="threePt" dir="t"/>
            </a:scene3d>
          </p:spPr>
        </p:pic>
        <p:pic>
          <p:nvPicPr>
            <p:cNvPr id="133" name="Picture 132"/>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721908" y="3231663"/>
              <a:ext cx="4416047" cy="4389120"/>
            </a:xfrm>
            <a:prstGeom prst="rect">
              <a:avLst/>
            </a:prstGeom>
            <a:scene3d>
              <a:camera prst="isometricOffAxis1Left"/>
              <a:lightRig rig="threePt" dir="t"/>
            </a:scene3d>
          </p:spPr>
        </p:pic>
        <p:pic>
          <p:nvPicPr>
            <p:cNvPr id="134" name="Picture 133"/>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550458" y="3266835"/>
              <a:ext cx="4416047" cy="4389120"/>
            </a:xfrm>
            <a:prstGeom prst="rect">
              <a:avLst/>
            </a:prstGeom>
            <a:scene3d>
              <a:camera prst="isometricOffAxis1Left"/>
              <a:lightRig rig="threePt" dir="t"/>
            </a:scene3d>
          </p:spPr>
        </p:pic>
        <p:pic>
          <p:nvPicPr>
            <p:cNvPr id="135" name="Picture 134"/>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379008" y="3306400"/>
              <a:ext cx="4416047" cy="4389120"/>
            </a:xfrm>
            <a:prstGeom prst="rect">
              <a:avLst/>
            </a:prstGeom>
            <a:scene3d>
              <a:camera prst="isometricOffAxis1Left"/>
              <a:lightRig rig="threePt" dir="t"/>
            </a:scene3d>
          </p:spPr>
        </p:pic>
        <p:pic>
          <p:nvPicPr>
            <p:cNvPr id="136" name="Picture 135"/>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207558" y="3328380"/>
              <a:ext cx="4416047" cy="4389120"/>
            </a:xfrm>
            <a:prstGeom prst="rect">
              <a:avLst/>
            </a:prstGeom>
            <a:scene3d>
              <a:camera prst="isometricOffAxis1Left"/>
              <a:lightRig rig="threePt" dir="t"/>
            </a:scene3d>
          </p:spPr>
        </p:pic>
        <p:pic>
          <p:nvPicPr>
            <p:cNvPr id="137" name="Picture 136"/>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036108" y="3367945"/>
              <a:ext cx="4416047" cy="4389120"/>
            </a:xfrm>
            <a:prstGeom prst="rect">
              <a:avLst/>
            </a:prstGeom>
            <a:scene3d>
              <a:camera prst="isometricOffAxis1Left"/>
              <a:lightRig rig="threePt" dir="t"/>
            </a:scene3d>
          </p:spPr>
        </p:pic>
        <p:pic>
          <p:nvPicPr>
            <p:cNvPr id="138" name="Picture 137"/>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864658" y="3407510"/>
              <a:ext cx="4416047" cy="4389120"/>
            </a:xfrm>
            <a:prstGeom prst="rect">
              <a:avLst/>
            </a:prstGeom>
            <a:scene3d>
              <a:camera prst="isometricOffAxis1Left"/>
              <a:lightRig rig="threePt" dir="t"/>
            </a:scene3d>
          </p:spPr>
        </p:pic>
        <p:pic>
          <p:nvPicPr>
            <p:cNvPr id="139" name="Picture 138"/>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693208" y="3447075"/>
              <a:ext cx="4416047" cy="4389120"/>
            </a:xfrm>
            <a:prstGeom prst="rect">
              <a:avLst/>
            </a:prstGeom>
            <a:scene3d>
              <a:camera prst="isometricOffAxis1Left"/>
              <a:lightRig rig="threePt" dir="t"/>
            </a:scene3d>
          </p:spPr>
        </p:pic>
      </p:grpSp>
      <p:grpSp>
        <p:nvGrpSpPr>
          <p:cNvPr id="146" name="Group 145"/>
          <p:cNvGrpSpPr/>
          <p:nvPr/>
        </p:nvGrpSpPr>
        <p:grpSpPr>
          <a:xfrm>
            <a:off x="21167994" y="12451308"/>
            <a:ext cx="7206878" cy="5034120"/>
            <a:chOff x="9726997" y="5249511"/>
            <a:chExt cx="7206878" cy="5034120"/>
          </a:xfrm>
        </p:grpSpPr>
        <p:pic>
          <p:nvPicPr>
            <p:cNvPr id="147" name="Picture 146"/>
            <p:cNvPicPr>
              <a:picLocks noChangeAspect="1"/>
            </p:cNvPicPr>
            <p:nvPr/>
          </p:nvPicPr>
          <p:blipFill>
            <a:blip r:embed="rId12">
              <a:alphaModFix amt="25000"/>
              <a:extLst>
                <a:ext uri="{BEBA8EAE-BF5A-486C-A8C5-ECC9F3942E4B}">
                  <a14:imgProps xmlns:a14="http://schemas.microsoft.com/office/drawing/2010/main">
                    <a14:imgLayer r:embed="rId36">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435027" y="5249511"/>
              <a:ext cx="4498848" cy="4471416"/>
            </a:xfrm>
            <a:prstGeom prst="rect">
              <a:avLst/>
            </a:prstGeom>
            <a:scene3d>
              <a:camera prst="isometricOffAxis1Left"/>
              <a:lightRig rig="threePt" dir="t"/>
            </a:scene3d>
          </p:spPr>
        </p:pic>
        <p:pic>
          <p:nvPicPr>
            <p:cNvPr id="148" name="Picture 147"/>
            <p:cNvPicPr>
              <a:picLocks noChangeAspect="1"/>
            </p:cNvPicPr>
            <p:nvPr/>
          </p:nvPicPr>
          <p:blipFill>
            <a:blip r:embed="rId14">
              <a:alphaModFix amt="25000"/>
              <a:extLst>
                <a:ext uri="{BEBA8EAE-BF5A-486C-A8C5-ECC9F3942E4B}">
                  <a14:imgProps xmlns:a14="http://schemas.microsoft.com/office/drawing/2010/main">
                    <a14:imgLayer r:embed="rId3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245992" y="5293471"/>
              <a:ext cx="4498848" cy="4471416"/>
            </a:xfrm>
            <a:prstGeom prst="rect">
              <a:avLst/>
            </a:prstGeom>
            <a:scene3d>
              <a:camera prst="isometricOffAxis1Left"/>
              <a:lightRig rig="threePt" dir="t"/>
            </a:scene3d>
          </p:spPr>
        </p:pic>
        <p:pic>
          <p:nvPicPr>
            <p:cNvPr id="149" name="Picture 148"/>
            <p:cNvPicPr>
              <a:picLocks noChangeAspect="1"/>
            </p:cNvPicPr>
            <p:nvPr/>
          </p:nvPicPr>
          <p:blipFill>
            <a:blip r:embed="rId16">
              <a:alphaModFix amt="25000"/>
              <a:extLst>
                <a:ext uri="{BEBA8EAE-BF5A-486C-A8C5-ECC9F3942E4B}">
                  <a14:imgProps xmlns:a14="http://schemas.microsoft.com/office/drawing/2010/main">
                    <a14:imgLayer r:embed="rId38">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127298" y="5333039"/>
              <a:ext cx="4416047" cy="4389120"/>
            </a:xfrm>
            <a:prstGeom prst="rect">
              <a:avLst/>
            </a:prstGeom>
            <a:scene3d>
              <a:camera prst="isometricOffAxis1Left"/>
              <a:lightRig rig="threePt" dir="t"/>
            </a:scene3d>
          </p:spPr>
        </p:pic>
        <p:pic>
          <p:nvPicPr>
            <p:cNvPr id="150" name="Picture 149"/>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955848" y="5355019"/>
              <a:ext cx="4416047" cy="4389120"/>
            </a:xfrm>
            <a:prstGeom prst="rect">
              <a:avLst/>
            </a:prstGeom>
            <a:scene3d>
              <a:camera prst="isometricOffAxis1Left"/>
              <a:lightRig rig="threePt" dir="t"/>
            </a:scene3d>
          </p:spPr>
        </p:pic>
        <p:pic>
          <p:nvPicPr>
            <p:cNvPr id="151" name="Picture 150"/>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784398" y="5394583"/>
              <a:ext cx="4416047" cy="4389120"/>
            </a:xfrm>
            <a:prstGeom prst="rect">
              <a:avLst/>
            </a:prstGeom>
            <a:scene3d>
              <a:camera prst="isometricOffAxis1Left"/>
              <a:lightRig rig="threePt" dir="t"/>
            </a:scene3d>
          </p:spPr>
        </p:pic>
        <p:pic>
          <p:nvPicPr>
            <p:cNvPr id="152" name="Picture 151"/>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612948" y="5434148"/>
              <a:ext cx="4416047" cy="4389120"/>
            </a:xfrm>
            <a:prstGeom prst="rect">
              <a:avLst/>
            </a:prstGeom>
            <a:scene3d>
              <a:camera prst="isometricOffAxis1Left"/>
              <a:lightRig rig="threePt" dir="t"/>
            </a:scene3d>
          </p:spPr>
        </p:pic>
        <p:pic>
          <p:nvPicPr>
            <p:cNvPr id="153" name="Picture 152"/>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441498" y="5469320"/>
              <a:ext cx="4416047" cy="4389120"/>
            </a:xfrm>
            <a:prstGeom prst="rect">
              <a:avLst/>
            </a:prstGeom>
            <a:scene3d>
              <a:camera prst="isometricOffAxis1Left"/>
              <a:lightRig rig="threePt" dir="t"/>
            </a:scene3d>
          </p:spPr>
        </p:pic>
        <p:pic>
          <p:nvPicPr>
            <p:cNvPr id="154" name="Picture 153"/>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270048" y="5508885"/>
              <a:ext cx="4416047" cy="4389120"/>
            </a:xfrm>
            <a:prstGeom prst="rect">
              <a:avLst/>
            </a:prstGeom>
            <a:scene3d>
              <a:camera prst="isometricOffAxis1Left"/>
              <a:lightRig rig="threePt" dir="t"/>
            </a:scene3d>
          </p:spPr>
        </p:pic>
        <p:pic>
          <p:nvPicPr>
            <p:cNvPr id="155" name="Picture 154"/>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098598" y="5530865"/>
              <a:ext cx="4416047" cy="4389120"/>
            </a:xfrm>
            <a:prstGeom prst="rect">
              <a:avLst/>
            </a:prstGeom>
            <a:scene3d>
              <a:camera prst="isometricOffAxis1Left"/>
              <a:lightRig rig="threePt" dir="t"/>
            </a:scene3d>
          </p:spPr>
        </p:pic>
        <p:pic>
          <p:nvPicPr>
            <p:cNvPr id="156" name="Picture 155"/>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927148" y="5570430"/>
              <a:ext cx="4416047" cy="4389120"/>
            </a:xfrm>
            <a:prstGeom prst="rect">
              <a:avLst/>
            </a:prstGeom>
            <a:scene3d>
              <a:camera prst="isometricOffAxis1Left"/>
              <a:lightRig rig="threePt" dir="t"/>
            </a:scene3d>
          </p:spPr>
        </p:pic>
        <p:pic>
          <p:nvPicPr>
            <p:cNvPr id="157" name="Picture 156"/>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755698" y="5609995"/>
              <a:ext cx="4416047" cy="4389120"/>
            </a:xfrm>
            <a:prstGeom prst="rect">
              <a:avLst/>
            </a:prstGeom>
            <a:scene3d>
              <a:camera prst="isometricOffAxis1Left"/>
              <a:lightRig rig="threePt" dir="t"/>
            </a:scene3d>
          </p:spPr>
        </p:pic>
        <p:pic>
          <p:nvPicPr>
            <p:cNvPr id="158" name="Picture 157"/>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584248" y="5649560"/>
              <a:ext cx="4416047" cy="4389120"/>
            </a:xfrm>
            <a:prstGeom prst="rect">
              <a:avLst/>
            </a:prstGeom>
            <a:scene3d>
              <a:camera prst="isometricOffAxis1Left"/>
              <a:lightRig rig="threePt" dir="t"/>
            </a:scene3d>
          </p:spPr>
        </p:pic>
        <p:pic>
          <p:nvPicPr>
            <p:cNvPr id="159" name="Picture 158"/>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412798" y="5671540"/>
              <a:ext cx="4416047" cy="4389120"/>
            </a:xfrm>
            <a:prstGeom prst="rect">
              <a:avLst/>
            </a:prstGeom>
            <a:scene3d>
              <a:camera prst="isometricOffAxis1Left"/>
              <a:lightRig rig="threePt" dir="t"/>
            </a:scene3d>
          </p:spPr>
        </p:pic>
        <p:pic>
          <p:nvPicPr>
            <p:cNvPr id="160" name="Picture 159"/>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241347" y="5711105"/>
              <a:ext cx="4498848" cy="4471416"/>
            </a:xfrm>
            <a:prstGeom prst="rect">
              <a:avLst/>
            </a:prstGeom>
            <a:scene3d>
              <a:camera prst="isometricOffAxis1Left"/>
              <a:lightRig rig="threePt" dir="t"/>
            </a:scene3d>
          </p:spPr>
        </p:pic>
        <p:pic>
          <p:nvPicPr>
            <p:cNvPr id="161" name="Picture 160"/>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069897" y="5750670"/>
              <a:ext cx="4498848" cy="4471416"/>
            </a:xfrm>
            <a:prstGeom prst="rect">
              <a:avLst/>
            </a:prstGeom>
            <a:scene3d>
              <a:camera prst="isometricOffAxis1Left"/>
              <a:lightRig rig="threePt" dir="t"/>
            </a:scene3d>
          </p:spPr>
        </p:pic>
        <p:pic>
          <p:nvPicPr>
            <p:cNvPr id="162" name="Picture 161"/>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898447" y="5790235"/>
              <a:ext cx="4498848" cy="4471416"/>
            </a:xfrm>
            <a:prstGeom prst="rect">
              <a:avLst/>
            </a:prstGeom>
            <a:scene3d>
              <a:camera prst="isometricOffAxis1Left"/>
              <a:lightRig rig="threePt" dir="t"/>
            </a:scene3d>
          </p:spPr>
        </p:pic>
        <p:pic>
          <p:nvPicPr>
            <p:cNvPr id="163" name="Picture 162"/>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726997" y="5812215"/>
              <a:ext cx="4498848" cy="4471416"/>
            </a:xfrm>
            <a:prstGeom prst="rect">
              <a:avLst/>
            </a:prstGeom>
            <a:scene3d>
              <a:camera prst="isometricOffAxis1Left"/>
              <a:lightRig rig="threePt" dir="t"/>
            </a:scene3d>
          </p:spPr>
        </p:pic>
      </p:grpSp>
    </p:spTree>
    <p:extLst>
      <p:ext uri="{BB962C8B-B14F-4D97-AF65-F5344CB8AC3E}">
        <p14:creationId xmlns:p14="http://schemas.microsoft.com/office/powerpoint/2010/main" val="288857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9418179" y="2167950"/>
            <a:ext cx="16718566" cy="4940076"/>
            <a:chOff x="21478" y="9354533"/>
            <a:chExt cx="24850441" cy="7342918"/>
          </a:xfrm>
        </p:grpSpPr>
        <p:pic>
          <p:nvPicPr>
            <p:cNvPr id="34" name="Picture 33"/>
            <p:cNvPicPr>
              <a:picLocks noChangeAspect="1"/>
            </p:cNvPicPr>
            <p:nvPr/>
          </p:nvPicPr>
          <p:blipFill rotWithShape="1">
            <a:blip r:embed="rId2"/>
            <a:srcRect l="58024" r="3691"/>
            <a:stretch/>
          </p:blipFill>
          <p:spPr>
            <a:xfrm>
              <a:off x="22962157" y="9354533"/>
              <a:ext cx="1909762" cy="2608073"/>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9389625" y="9850077"/>
              <a:ext cx="2387522" cy="2360079"/>
            </a:xfrm>
            <a:prstGeom prst="rect">
              <a:avLst/>
            </a:prstGeom>
            <a:scene3d>
              <a:camera prst="isometricOffAxis1Left">
                <a:rot lat="1080000" lon="4320000" rev="0"/>
              </a:camera>
              <a:lightRig rig="threePt" dir="t"/>
            </a:scene3d>
          </p:spPr>
        </p:pic>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21590972" y="11416339"/>
              <a:ext cx="2386584" cy="2359152"/>
            </a:xfrm>
            <a:prstGeom prst="rect">
              <a:avLst/>
            </a:prstGeom>
            <a:scene3d>
              <a:camera prst="isometricOffAxis1Left">
                <a:rot lat="1080000" lon="3300000" rev="0"/>
              </a:camera>
              <a:lightRig rig="threePt" dir="t"/>
            </a:scene3d>
          </p:spPr>
        </p:pic>
        <p:sp>
          <p:nvSpPr>
            <p:cNvPr id="120" name="Triangle 119"/>
            <p:cNvSpPr/>
            <p:nvPr/>
          </p:nvSpPr>
          <p:spPr>
            <a:xfrm rot="16043016">
              <a:off x="4471237" y="10980695"/>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48000"/>
                  </a:schemeClr>
                </a:gs>
                <a:gs pos="16000">
                  <a:schemeClr val="accent2">
                    <a:lumMod val="45000"/>
                    <a:lumOff val="55000"/>
                    <a:alpha val="52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61354" y="10037919"/>
              <a:ext cx="2076840" cy="265270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4105" y="10876119"/>
              <a:ext cx="10375212" cy="2811807"/>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7597" y="11504738"/>
              <a:ext cx="2146663" cy="2721317"/>
            </a:xfrm>
            <a:prstGeom prst="rect">
              <a:avLst/>
            </a:prstGeom>
          </p:spPr>
        </p:pic>
        <p:pic>
          <p:nvPicPr>
            <p:cNvPr id="115" name="Picture 1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385" y="12369588"/>
              <a:ext cx="10375212" cy="2811807"/>
            </a:xfrm>
            <a:prstGeom prst="rect">
              <a:avLst/>
            </a:prstGeom>
          </p:spPr>
        </p:pic>
        <p:pic>
          <p:nvPicPr>
            <p:cNvPr id="18" name="Picture 17"/>
            <p:cNvPicPr>
              <a:picLocks noChangeAspect="1"/>
            </p:cNvPicPr>
            <p:nvPr/>
          </p:nvPicPr>
          <p:blipFill rotWithShape="1">
            <a:blip r:embed="rId10"/>
            <a:srcRect l="15954" t="21221" r="13754"/>
            <a:stretch/>
          </p:blipFill>
          <p:spPr>
            <a:xfrm>
              <a:off x="8060203" y="13500630"/>
              <a:ext cx="1839242" cy="1868061"/>
            </a:xfrm>
            <a:prstGeom prst="rect">
              <a:avLst/>
            </a:prstGeom>
            <a:scene3d>
              <a:camera prst="isometricLeftDown">
                <a:rot lat="2100000" lon="1800000" rev="0"/>
              </a:camera>
              <a:lightRig rig="threePt" dir="t"/>
            </a:scene3d>
          </p:spPr>
        </p:pic>
        <p:pic>
          <p:nvPicPr>
            <p:cNvPr id="117" name="Picture 116"/>
            <p:cNvPicPr>
              <a:picLocks noChangeAspect="1"/>
            </p:cNvPicPr>
            <p:nvPr/>
          </p:nvPicPr>
          <p:blipFill rotWithShape="1">
            <a:blip r:embed="rId10"/>
            <a:srcRect l="1714" t="21221" r="29701" b="-1"/>
            <a:stretch/>
          </p:blipFill>
          <p:spPr>
            <a:xfrm>
              <a:off x="6175914" y="12357995"/>
              <a:ext cx="1794588" cy="1868060"/>
            </a:xfrm>
            <a:prstGeom prst="rect">
              <a:avLst/>
            </a:prstGeom>
            <a:scene3d>
              <a:camera prst="isometricLeftDown">
                <a:rot lat="2100000" lon="3600000" rev="0"/>
              </a:camera>
              <a:lightRig rig="threePt" dir="t"/>
            </a:scene3d>
          </p:spPr>
        </p:pic>
        <p:pic>
          <p:nvPicPr>
            <p:cNvPr id="20" name="Picture 19"/>
            <p:cNvPicPr>
              <a:picLocks noChangeAspect="1"/>
            </p:cNvPicPr>
            <p:nvPr/>
          </p:nvPicPr>
          <p:blipFill>
            <a:blip r:embed="rId11">
              <a:extLst>
                <a:ext uri="{BEBA8EAE-BF5A-486C-A8C5-ECC9F3942E4B}">
                  <a14:imgProps xmlns:a14="http://schemas.microsoft.com/office/drawing/2010/main">
                    <a14:imgLayer r:embed="rId12">
                      <a14:imgEffect>
                        <a14:brightnessContrast bright="66000" contrast="40000"/>
                      </a14:imgEffect>
                    </a14:imgLayer>
                  </a14:imgProps>
                </a:ext>
                <a:ext uri="{28A0092B-C50C-407E-A947-70E740481C1C}">
                  <a14:useLocalDpi xmlns:a14="http://schemas.microsoft.com/office/drawing/2010/main" val="0"/>
                </a:ext>
              </a:extLst>
            </a:blip>
            <a:stretch>
              <a:fillRect/>
            </a:stretch>
          </p:blipFill>
          <p:spPr>
            <a:xfrm>
              <a:off x="21478" y="12510067"/>
              <a:ext cx="6175914" cy="4187384"/>
            </a:xfrm>
            <a:prstGeom prst="rect">
              <a:avLst/>
            </a:prstGeom>
          </p:spPr>
        </p:pic>
        <p:sp>
          <p:nvSpPr>
            <p:cNvPr id="121" name="Triangle 120"/>
            <p:cNvSpPr/>
            <p:nvPr/>
          </p:nvSpPr>
          <p:spPr>
            <a:xfrm rot="16541010">
              <a:off x="5366005" y="11622030"/>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61000"/>
                  </a:schemeClr>
                </a:gs>
                <a:gs pos="16000">
                  <a:schemeClr val="accent2">
                    <a:lumMod val="45000"/>
                    <a:lumOff val="55000"/>
                    <a:alpha val="60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ounded Rectangle 144"/>
          <p:cNvSpPr/>
          <p:nvPr/>
        </p:nvSpPr>
        <p:spPr>
          <a:xfrm>
            <a:off x="7707048" y="7317314"/>
            <a:ext cx="19491898" cy="202471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spcCol="274320" rtlCol="0" anchor="ctr"/>
          <a:lstStyle/>
          <a:p>
            <a:pPr algn="thaiDist"/>
            <a:r>
              <a:rPr lang="en-US" sz="1800" dirty="0" smtClean="0">
                <a:solidFill>
                  <a:schemeClr val="tx1"/>
                </a:solidFill>
                <a:latin typeface="Times New Roman" charset="0"/>
                <a:ea typeface="Times New Roman" charset="0"/>
                <a:cs typeface="Times New Roman" charset="0"/>
              </a:rPr>
              <a:t>We consider a stereo configuration with cameras mounted on the right and left top corners of an automobile windshield. For simplicity, we consider only a single pedestrian. It is assumed that a region proposal network (or some other mechanism for determining bounding boxes) can successfully draw square bounding region around the pedestrian. At every time step, the cameras each receive a 2D projection of the 3D scene. These two slightly different images are fed through twin instances of the hourglass key point prediction network, yielding two sets (one for each camera) of probability distributions (in the form of </a:t>
            </a:r>
            <a:r>
              <a:rPr lang="en-US" sz="1800" dirty="0" err="1" smtClean="0">
                <a:solidFill>
                  <a:schemeClr val="tx1"/>
                </a:solidFill>
                <a:latin typeface="Times New Roman" charset="0"/>
                <a:ea typeface="Times New Roman" charset="0"/>
                <a:cs typeface="Times New Roman" charset="0"/>
              </a:rPr>
              <a:t>heatmaps</a:t>
            </a:r>
            <a:r>
              <a:rPr lang="en-US" sz="1800" dirty="0" smtClean="0">
                <a:solidFill>
                  <a:schemeClr val="tx1"/>
                </a:solidFill>
                <a:latin typeface="Times New Roman" charset="0"/>
                <a:ea typeface="Times New Roman" charset="0"/>
                <a:cs typeface="Times New Roman" charset="0"/>
              </a:rPr>
              <a:t>) for each of the 17 key points under consideration. These initial estimates are used to reconstruct a noisy and not necessarily realistic representation of the target individual’s 3D articulated pose. Repeated observation over consecutive frames allows for a running average estimate of limb lengths (i.e. distance between connected key points). By leveraging basic (and true) assumptions about human skeletal structure, the 3D pose estimate can be iteratively improved until converging to a fairly accurate representation.</a:t>
            </a:r>
            <a:endParaRPr lang="en-US" sz="1800" dirty="0">
              <a:solidFill>
                <a:schemeClr val="tx1"/>
              </a:solidFill>
              <a:latin typeface="Times New Roman" charset="0"/>
              <a:ea typeface="Times New Roman" charset="0"/>
              <a:cs typeface="Times New Roman" charset="0"/>
            </a:endParaRPr>
          </a:p>
        </p:txBody>
      </p:sp>
      <p:sp>
        <p:nvSpPr>
          <p:cNvPr id="164" name="Rounded Rectangle 163"/>
          <p:cNvSpPr/>
          <p:nvPr/>
        </p:nvSpPr>
        <p:spPr>
          <a:xfrm>
            <a:off x="18217589" y="5532541"/>
            <a:ext cx="739892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Hourglass network combines information at multiple spatial resolutions</a:t>
            </a:r>
            <a:endParaRPr lang="en-US" sz="1800" dirty="0">
              <a:solidFill>
                <a:schemeClr val="tx1"/>
              </a:solidFill>
            </a:endParaRPr>
          </a:p>
        </p:txBody>
      </p:sp>
      <p:sp>
        <p:nvSpPr>
          <p:cNvPr id="167" name="Rounded Rectangle 166"/>
          <p:cNvSpPr/>
          <p:nvPr/>
        </p:nvSpPr>
        <p:spPr>
          <a:xfrm>
            <a:off x="10088009" y="16666401"/>
            <a:ext cx="17249397" cy="1440883"/>
          </a:xfrm>
          <a:prstGeom prst="roundRect">
            <a:avLst>
              <a:gd name="adj" fmla="val 97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sz="1800" b="1" u="sng" dirty="0" smtClean="0">
                <a:solidFill>
                  <a:schemeClr val="tx1"/>
                </a:solidFill>
              </a:rPr>
              <a:t>References:</a:t>
            </a:r>
          </a:p>
          <a:p>
            <a:r>
              <a:rPr lang="en-US" sz="1200" dirty="0" smtClean="0">
                <a:solidFill>
                  <a:schemeClr val="tx1"/>
                </a:solidFill>
              </a:rPr>
              <a:t>[</a:t>
            </a:r>
            <a:r>
              <a:rPr lang="en-US" sz="1200" dirty="0">
                <a:solidFill>
                  <a:schemeClr val="tx1"/>
                </a:solidFill>
              </a:rPr>
              <a:t>1] J. Long, E. </a:t>
            </a:r>
            <a:r>
              <a:rPr lang="en-US" sz="1200" dirty="0" err="1">
                <a:solidFill>
                  <a:schemeClr val="tx1"/>
                </a:solidFill>
              </a:rPr>
              <a:t>Shelhamer</a:t>
            </a:r>
            <a:r>
              <a:rPr lang="en-US" sz="1200" dirty="0">
                <a:solidFill>
                  <a:schemeClr val="tx1"/>
                </a:solidFill>
              </a:rPr>
              <a:t>, and T. Darrell, “Fully Convolutional Networks for Semantic Segmentation.”</a:t>
            </a:r>
          </a:p>
          <a:p>
            <a:r>
              <a:rPr lang="en-US" sz="1200" dirty="0">
                <a:solidFill>
                  <a:schemeClr val="tx1"/>
                </a:solidFill>
              </a:rPr>
              <a:t>[2] S. Ren, K. He, R. </a:t>
            </a:r>
            <a:r>
              <a:rPr lang="en-US" sz="1200" dirty="0" err="1">
                <a:solidFill>
                  <a:schemeClr val="tx1"/>
                </a:solidFill>
              </a:rPr>
              <a:t>Girshick</a:t>
            </a:r>
            <a:r>
              <a:rPr lang="en-US" sz="1200" dirty="0">
                <a:solidFill>
                  <a:schemeClr val="tx1"/>
                </a:solidFill>
              </a:rPr>
              <a:t>, and J. Sun, “Faster R-CNN: Towards Real-Time Object Detection with Region Proposal Networks.”</a:t>
            </a:r>
          </a:p>
          <a:p>
            <a:r>
              <a:rPr lang="en-US" sz="1200" dirty="0">
                <a:solidFill>
                  <a:schemeClr val="tx1"/>
                </a:solidFill>
              </a:rPr>
              <a:t>[3] K. He, G. </a:t>
            </a:r>
            <a:r>
              <a:rPr lang="en-US" sz="1200" dirty="0" err="1">
                <a:solidFill>
                  <a:schemeClr val="tx1"/>
                </a:solidFill>
              </a:rPr>
              <a:t>Gkioxari</a:t>
            </a:r>
            <a:r>
              <a:rPr lang="en-US" sz="1200" dirty="0">
                <a:solidFill>
                  <a:schemeClr val="tx1"/>
                </a:solidFill>
              </a:rPr>
              <a:t>, P. </a:t>
            </a:r>
            <a:r>
              <a:rPr lang="en-US" sz="1200" dirty="0" err="1">
                <a:solidFill>
                  <a:schemeClr val="tx1"/>
                </a:solidFill>
              </a:rPr>
              <a:t>Dollár</a:t>
            </a:r>
            <a:r>
              <a:rPr lang="en-US" sz="1200" dirty="0">
                <a:solidFill>
                  <a:schemeClr val="tx1"/>
                </a:solidFill>
              </a:rPr>
              <a:t>, and R. </a:t>
            </a:r>
            <a:r>
              <a:rPr lang="en-US" sz="1200" dirty="0" err="1">
                <a:solidFill>
                  <a:schemeClr val="tx1"/>
                </a:solidFill>
              </a:rPr>
              <a:t>Girshick</a:t>
            </a:r>
            <a:r>
              <a:rPr lang="en-US" sz="1200" dirty="0">
                <a:solidFill>
                  <a:schemeClr val="tx1"/>
                </a:solidFill>
              </a:rPr>
              <a:t>, “Mask R-CNN,” Mar. 2017.</a:t>
            </a:r>
          </a:p>
          <a:p>
            <a:r>
              <a:rPr lang="en-US" sz="1200" dirty="0">
                <a:solidFill>
                  <a:schemeClr val="tx1"/>
                </a:solidFill>
              </a:rPr>
              <a:t>[4] V. Ramakrishna, D. Munoz, M. Hebert, J. A. </a:t>
            </a:r>
            <a:r>
              <a:rPr lang="en-US" sz="1200" dirty="0" err="1">
                <a:solidFill>
                  <a:schemeClr val="tx1"/>
                </a:solidFill>
              </a:rPr>
              <a:t>Bagnell</a:t>
            </a:r>
            <a:r>
              <a:rPr lang="en-US" sz="1200" dirty="0">
                <a:solidFill>
                  <a:schemeClr val="tx1"/>
                </a:solidFill>
              </a:rPr>
              <a:t>, and Y. Sheikh, “Pose Machines: Articulated Pose Estimation via Inference Machines.”</a:t>
            </a:r>
          </a:p>
          <a:p>
            <a:r>
              <a:rPr lang="en-US" sz="1200" dirty="0">
                <a:solidFill>
                  <a:schemeClr val="tx1"/>
                </a:solidFill>
              </a:rPr>
              <a:t>[5] A. Newell, K. Yang, and J. Deng, “Stacked Hourglass Networks for Human Pose Estimation,” Mar. 2016.</a:t>
            </a:r>
          </a:p>
          <a:p>
            <a:r>
              <a:rPr lang="en-US" sz="1200" dirty="0">
                <a:solidFill>
                  <a:schemeClr val="tx1"/>
                </a:solidFill>
              </a:rPr>
              <a:t>[6] S.-E. Wei, V. Ramakrishna, T. </a:t>
            </a:r>
            <a:r>
              <a:rPr lang="en-US" sz="1200" dirty="0" err="1">
                <a:solidFill>
                  <a:schemeClr val="tx1"/>
                </a:solidFill>
              </a:rPr>
              <a:t>Kanade</a:t>
            </a:r>
            <a:r>
              <a:rPr lang="en-US" sz="1200" dirty="0">
                <a:solidFill>
                  <a:schemeClr val="tx1"/>
                </a:solidFill>
              </a:rPr>
              <a:t>, and Y. Sheikh, “Convolutional Pose Machines,” Jan. 2016.</a:t>
            </a:r>
          </a:p>
          <a:p>
            <a:r>
              <a:rPr lang="en-US" sz="1200" dirty="0">
                <a:solidFill>
                  <a:schemeClr val="tx1"/>
                </a:solidFill>
              </a:rPr>
              <a:t>[7] L. </a:t>
            </a:r>
            <a:r>
              <a:rPr lang="en-US" sz="1200" dirty="0" err="1">
                <a:solidFill>
                  <a:schemeClr val="tx1"/>
                </a:solidFill>
              </a:rPr>
              <a:t>Pishchulin</a:t>
            </a:r>
            <a:r>
              <a:rPr lang="en-US" sz="1200" dirty="0">
                <a:solidFill>
                  <a:schemeClr val="tx1"/>
                </a:solidFill>
              </a:rPr>
              <a:t> </a:t>
            </a:r>
            <a:r>
              <a:rPr lang="en-US" sz="1200" i="1" dirty="0">
                <a:solidFill>
                  <a:schemeClr val="tx1"/>
                </a:solidFill>
              </a:rPr>
              <a:t>et al.</a:t>
            </a:r>
            <a:r>
              <a:rPr lang="en-US" sz="1200" dirty="0">
                <a:solidFill>
                  <a:schemeClr val="tx1"/>
                </a:solidFill>
              </a:rPr>
              <a:t>, “</a:t>
            </a:r>
            <a:r>
              <a:rPr lang="en-US" sz="1200" dirty="0" err="1">
                <a:solidFill>
                  <a:schemeClr val="tx1"/>
                </a:solidFill>
              </a:rPr>
              <a:t>DeepCut</a:t>
            </a:r>
            <a:r>
              <a:rPr lang="en-US" sz="1200" dirty="0">
                <a:solidFill>
                  <a:schemeClr val="tx1"/>
                </a:solidFill>
              </a:rPr>
              <a:t>: Joint Subset Partition and Labeling for Multi Person Pose Estimation.”</a:t>
            </a:r>
          </a:p>
          <a:p>
            <a:r>
              <a:rPr lang="en-US" sz="1200" dirty="0">
                <a:solidFill>
                  <a:schemeClr val="tx1"/>
                </a:solidFill>
              </a:rPr>
              <a:t>[8] Z. Cao, T. Simon, S.-E. Wei, and Y. Sheikh, “</a:t>
            </a:r>
            <a:r>
              <a:rPr lang="en-US" sz="1200" dirty="0" err="1">
                <a:solidFill>
                  <a:schemeClr val="tx1"/>
                </a:solidFill>
              </a:rPr>
              <a:t>Realtime</a:t>
            </a:r>
            <a:r>
              <a:rPr lang="en-US" sz="1200" dirty="0">
                <a:solidFill>
                  <a:schemeClr val="tx1"/>
                </a:solidFill>
              </a:rPr>
              <a:t> Multi-Person 2D Pose Estimation using Part Affinity Fields *.”</a:t>
            </a:r>
          </a:p>
          <a:p>
            <a:r>
              <a:rPr lang="en-US" sz="1200" dirty="0">
                <a:solidFill>
                  <a:schemeClr val="tx1"/>
                </a:solidFill>
              </a:rPr>
              <a:t>[9] J. </a:t>
            </a:r>
            <a:r>
              <a:rPr lang="en-US" sz="1200" dirty="0" err="1">
                <a:solidFill>
                  <a:schemeClr val="tx1"/>
                </a:solidFill>
              </a:rPr>
              <a:t>Tompson</a:t>
            </a:r>
            <a:r>
              <a:rPr lang="en-US" sz="1200" dirty="0">
                <a:solidFill>
                  <a:schemeClr val="tx1"/>
                </a:solidFill>
              </a:rPr>
              <a:t>, A. Jain, Y. </a:t>
            </a:r>
            <a:r>
              <a:rPr lang="en-US" sz="1200" dirty="0" err="1">
                <a:solidFill>
                  <a:schemeClr val="tx1"/>
                </a:solidFill>
              </a:rPr>
              <a:t>Lecun</a:t>
            </a:r>
            <a:r>
              <a:rPr lang="en-US" sz="1200" dirty="0">
                <a:solidFill>
                  <a:schemeClr val="tx1"/>
                </a:solidFill>
              </a:rPr>
              <a:t>, and C. </a:t>
            </a:r>
            <a:r>
              <a:rPr lang="en-US" sz="1200" dirty="0" err="1">
                <a:solidFill>
                  <a:schemeClr val="tx1"/>
                </a:solidFill>
              </a:rPr>
              <a:t>Bregler</a:t>
            </a:r>
            <a:r>
              <a:rPr lang="en-US" sz="1200" dirty="0">
                <a:solidFill>
                  <a:schemeClr val="tx1"/>
                </a:solidFill>
              </a:rPr>
              <a:t>, “Joint Training of a Convolutional Network and a Graphical Model for Human Pose Estimation.”</a:t>
            </a:r>
          </a:p>
          <a:p>
            <a:r>
              <a:rPr lang="en-US" sz="1200" dirty="0">
                <a:solidFill>
                  <a:schemeClr val="tx1"/>
                </a:solidFill>
              </a:rPr>
              <a:t>[10] T. </a:t>
            </a:r>
            <a:r>
              <a:rPr lang="en-US" sz="1200" dirty="0" err="1">
                <a:solidFill>
                  <a:schemeClr val="tx1"/>
                </a:solidFill>
              </a:rPr>
              <a:t>Pfister</a:t>
            </a:r>
            <a:r>
              <a:rPr lang="en-US" sz="1200" dirty="0">
                <a:solidFill>
                  <a:schemeClr val="tx1"/>
                </a:solidFill>
              </a:rPr>
              <a:t>, J. Charles, and A. Zisserman, “Flowing </a:t>
            </a:r>
            <a:r>
              <a:rPr lang="en-US" sz="1200" dirty="0" err="1">
                <a:solidFill>
                  <a:schemeClr val="tx1"/>
                </a:solidFill>
              </a:rPr>
              <a:t>ConvNets</a:t>
            </a:r>
            <a:r>
              <a:rPr lang="en-US" sz="1200" dirty="0">
                <a:solidFill>
                  <a:schemeClr val="tx1"/>
                </a:solidFill>
              </a:rPr>
              <a:t> for Human Pose Estimation in Videos.”</a:t>
            </a:r>
          </a:p>
        </p:txBody>
      </p:sp>
      <p:sp>
        <p:nvSpPr>
          <p:cNvPr id="169" name="Rectangle 168"/>
          <p:cNvSpPr/>
          <p:nvPr/>
        </p:nvSpPr>
        <p:spPr>
          <a:xfrm>
            <a:off x="0" y="1"/>
            <a:ext cx="27432000" cy="986443"/>
          </a:xfrm>
          <a:prstGeom prst="rect">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charset="0"/>
                <a:ea typeface="Times New Roman" charset="0"/>
                <a:cs typeface="Times New Roman" charset="0"/>
              </a:rPr>
              <a:t>Estimating Articulated Human Pose in 3D with Twin Hourglass Networks </a:t>
            </a:r>
            <a:endParaRPr lang="en-US" b="1" dirty="0">
              <a:latin typeface="Times New Roman" charset="0"/>
              <a:ea typeface="Times New Roman" charset="0"/>
              <a:cs typeface="Times New Roman" charset="0"/>
            </a:endParaRPr>
          </a:p>
        </p:txBody>
      </p:sp>
      <p:sp>
        <p:nvSpPr>
          <p:cNvPr id="171" name="Rounded Rectangle 170"/>
          <p:cNvSpPr/>
          <p:nvPr/>
        </p:nvSpPr>
        <p:spPr>
          <a:xfrm>
            <a:off x="178500" y="1998575"/>
            <a:ext cx="7346596" cy="3731282"/>
          </a:xfrm>
          <a:prstGeom prst="roundRect">
            <a:avLst>
              <a:gd name="adj" fmla="val 30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smtClean="0">
                <a:solidFill>
                  <a:schemeClr val="tx1"/>
                </a:solidFill>
                <a:latin typeface="Times New Roman" charset="0"/>
                <a:ea typeface="Times New Roman" charset="0"/>
                <a:cs typeface="Times New Roman" charset="0"/>
              </a:rPr>
              <a:t>Body </a:t>
            </a:r>
            <a:r>
              <a:rPr lang="en-US" sz="1800" dirty="0" smtClean="0">
                <a:solidFill>
                  <a:schemeClr val="tx1"/>
                </a:solidFill>
                <a:latin typeface="Times New Roman" charset="0"/>
                <a:ea typeface="Times New Roman" charset="0"/>
                <a:cs typeface="Times New Roman" charset="0"/>
              </a:rPr>
              <a:t>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road? This paper considers the problem of human pose estimation within the context of autonomous driving. </a:t>
            </a:r>
            <a:endParaRPr lang="en-US" sz="1800" dirty="0">
              <a:solidFill>
                <a:schemeClr val="tx1"/>
              </a:solidFill>
              <a:latin typeface="Times New Roman" charset="0"/>
              <a:ea typeface="Times New Roman" charset="0"/>
              <a:cs typeface="Times New Roman" charset="0"/>
            </a:endParaRPr>
          </a:p>
        </p:txBody>
      </p:sp>
      <p:sp>
        <p:nvSpPr>
          <p:cNvPr id="174" name="Rounded Rectangle 173"/>
          <p:cNvSpPr/>
          <p:nvPr/>
        </p:nvSpPr>
        <p:spPr>
          <a:xfrm>
            <a:off x="8179889" y="3175559"/>
            <a:ext cx="504615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Pass images from the right and left stereo cameras to twin instances of the hourglass network.</a:t>
            </a:r>
            <a:endParaRPr lang="en-US" sz="1800" dirty="0">
              <a:solidFill>
                <a:schemeClr val="tx1"/>
              </a:solidFill>
            </a:endParaRPr>
          </a:p>
        </p:txBody>
      </p:sp>
      <p:grpSp>
        <p:nvGrpSpPr>
          <p:cNvPr id="60" name="Group 59"/>
          <p:cNvGrpSpPr/>
          <p:nvPr/>
        </p:nvGrpSpPr>
        <p:grpSpPr>
          <a:xfrm>
            <a:off x="19977818" y="10530183"/>
            <a:ext cx="7221128" cy="1279676"/>
            <a:chOff x="16154205" y="10794315"/>
            <a:chExt cx="10733732" cy="1902154"/>
          </a:xfrm>
        </p:grpSpPr>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54205" y="10794315"/>
              <a:ext cx="1902154" cy="1902154"/>
            </a:xfrm>
            <a:prstGeom prst="rect">
              <a:avLst/>
            </a:prstGeom>
          </p:spPr>
        </p:pic>
        <p:grpSp>
          <p:nvGrpSpPr>
            <p:cNvPr id="55" name="Group 54"/>
            <p:cNvGrpSpPr/>
            <p:nvPr/>
          </p:nvGrpSpPr>
          <p:grpSpPr>
            <a:xfrm>
              <a:off x="18260691" y="10797795"/>
              <a:ext cx="8627246" cy="1898674"/>
              <a:chOff x="13028728" y="11415846"/>
              <a:chExt cx="13914121" cy="3062203"/>
            </a:xfrm>
          </p:grpSpPr>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r="47472"/>
              <a:stretch/>
            </p:blipFill>
            <p:spPr>
              <a:xfrm>
                <a:off x="13031483" y="11415846"/>
                <a:ext cx="13911366" cy="1557857"/>
              </a:xfrm>
              <a:prstGeom prst="rect">
                <a:avLst/>
              </a:prstGeom>
            </p:spPr>
          </p:pic>
          <p:pic>
            <p:nvPicPr>
              <p:cNvPr id="176" name="Picture 175"/>
              <p:cNvPicPr>
                <a:picLocks noChangeAspect="1"/>
              </p:cNvPicPr>
              <p:nvPr/>
            </p:nvPicPr>
            <p:blipFill rotWithShape="1">
              <a:blip r:embed="rId14">
                <a:extLst>
                  <a:ext uri="{28A0092B-C50C-407E-A947-70E740481C1C}">
                    <a14:useLocalDpi xmlns:a14="http://schemas.microsoft.com/office/drawing/2010/main" val="0"/>
                  </a:ext>
                </a:extLst>
              </a:blip>
              <a:srcRect l="52456"/>
              <a:stretch/>
            </p:blipFill>
            <p:spPr>
              <a:xfrm>
                <a:off x="13028728" y="12920192"/>
                <a:ext cx="12591464" cy="1557857"/>
              </a:xfrm>
              <a:prstGeom prst="rect">
                <a:avLst/>
              </a:prstGeom>
            </p:spPr>
          </p:pic>
        </p:grpSp>
      </p:grpSp>
      <p:grpSp>
        <p:nvGrpSpPr>
          <p:cNvPr id="61" name="Group 60"/>
          <p:cNvGrpSpPr/>
          <p:nvPr/>
        </p:nvGrpSpPr>
        <p:grpSpPr>
          <a:xfrm>
            <a:off x="19974486" y="11994779"/>
            <a:ext cx="7224460" cy="1291775"/>
            <a:chOff x="16150402" y="12923334"/>
            <a:chExt cx="10826825" cy="1935899"/>
          </a:xfrm>
        </p:grpSpPr>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50402" y="12953276"/>
              <a:ext cx="1905957" cy="1905957"/>
            </a:xfrm>
            <a:prstGeom prst="rect">
              <a:avLst/>
            </a:prstGeom>
          </p:spPr>
        </p:pic>
        <p:grpSp>
          <p:nvGrpSpPr>
            <p:cNvPr id="58" name="Group 57"/>
            <p:cNvGrpSpPr/>
            <p:nvPr/>
          </p:nvGrpSpPr>
          <p:grpSpPr>
            <a:xfrm>
              <a:off x="18260691" y="12923334"/>
              <a:ext cx="8716536" cy="1935899"/>
              <a:chOff x="13230786" y="14245897"/>
              <a:chExt cx="12968061" cy="2880142"/>
            </a:xfrm>
          </p:grpSpPr>
          <p:pic>
            <p:nvPicPr>
              <p:cNvPr id="57" name="Picture 56"/>
              <p:cNvPicPr>
                <a:picLocks noChangeAspect="1"/>
              </p:cNvPicPr>
              <p:nvPr/>
            </p:nvPicPr>
            <p:blipFill rotWithShape="1">
              <a:blip r:embed="rId16">
                <a:extLst>
                  <a:ext uri="{28A0092B-C50C-407E-A947-70E740481C1C}">
                    <a14:useLocalDpi xmlns:a14="http://schemas.microsoft.com/office/drawing/2010/main" val="0"/>
                  </a:ext>
                </a:extLst>
              </a:blip>
              <a:srcRect r="46845"/>
              <a:stretch/>
            </p:blipFill>
            <p:spPr>
              <a:xfrm>
                <a:off x="13230786" y="14245897"/>
                <a:ext cx="12968061" cy="1435100"/>
              </a:xfrm>
              <a:prstGeom prst="rect">
                <a:avLst/>
              </a:prstGeom>
            </p:spPr>
          </p:pic>
          <p:pic>
            <p:nvPicPr>
              <p:cNvPr id="178" name="Picture 177"/>
              <p:cNvPicPr>
                <a:picLocks noChangeAspect="1"/>
              </p:cNvPicPr>
              <p:nvPr/>
            </p:nvPicPr>
            <p:blipFill rotWithShape="1">
              <a:blip r:embed="rId16">
                <a:extLst>
                  <a:ext uri="{28A0092B-C50C-407E-A947-70E740481C1C}">
                    <a14:useLocalDpi xmlns:a14="http://schemas.microsoft.com/office/drawing/2010/main" val="0"/>
                  </a:ext>
                </a:extLst>
              </a:blip>
              <a:srcRect l="53036"/>
              <a:stretch/>
            </p:blipFill>
            <p:spPr>
              <a:xfrm>
                <a:off x="13240502" y="15690939"/>
                <a:ext cx="11457622" cy="1435100"/>
              </a:xfrm>
              <a:prstGeom prst="rect">
                <a:avLst/>
              </a:prstGeom>
            </p:spPr>
          </p:pic>
        </p:grpSp>
      </p:grpSp>
      <p:sp>
        <p:nvSpPr>
          <p:cNvPr id="181" name="Rounded Rectangle 180"/>
          <p:cNvSpPr/>
          <p:nvPr/>
        </p:nvSpPr>
        <p:spPr>
          <a:xfrm>
            <a:off x="178500" y="6806040"/>
            <a:ext cx="7346596" cy="2571462"/>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smtClean="0">
                <a:solidFill>
                  <a:schemeClr val="tx1"/>
                </a:solidFill>
                <a:latin typeface="Times New Roman" charset="0"/>
                <a:ea typeface="Times New Roman" charset="0"/>
                <a:cs typeface="Times New Roman" charset="0"/>
              </a:rPr>
              <a:t>To </a:t>
            </a:r>
            <a:r>
              <a:rPr lang="en-US" sz="1800" dirty="0" smtClean="0">
                <a:solidFill>
                  <a:schemeClr val="tx1"/>
                </a:solidFill>
                <a:latin typeface="Times New Roman" charset="0"/>
                <a:ea typeface="Times New Roman" charset="0"/>
                <a:cs typeface="Times New Roman" charset="0"/>
              </a:rPr>
              <a:t>be clear, the entire pipeline as shown is not yet implemented end-to-end. The 3D pose estimator is partially implemented in simulation. The 2D key point extractor (i.e. the hourglass network) has only reached 20% training accuracy and is not yet robust enough to enable implementation of the full pipeline. Most of the time up to this point has been spent testing different architectures. The remaining time will be spent trying to improve test accuracy enough to the point where the full 3D pipeline is feasible</a:t>
            </a:r>
          </a:p>
        </p:txBody>
      </p:sp>
      <p:sp>
        <p:nvSpPr>
          <p:cNvPr id="184" name="Rounded Rectangle 183"/>
          <p:cNvSpPr/>
          <p:nvPr/>
        </p:nvSpPr>
        <p:spPr>
          <a:xfrm>
            <a:off x="132564" y="593113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Current Status</a:t>
            </a:r>
            <a:endParaRPr lang="en-US" sz="3600" dirty="0" smtClean="0">
              <a:solidFill>
                <a:schemeClr val="bg1"/>
              </a:solidFill>
              <a:latin typeface="Times New Roman" charset="0"/>
              <a:ea typeface="Times New Roman" charset="0"/>
              <a:cs typeface="Times New Roman" charset="0"/>
            </a:endParaRPr>
          </a:p>
        </p:txBody>
      </p:sp>
      <p:sp>
        <p:nvSpPr>
          <p:cNvPr id="185" name="Rounded Rectangle 184"/>
          <p:cNvSpPr/>
          <p:nvPr/>
        </p:nvSpPr>
        <p:spPr>
          <a:xfrm>
            <a:off x="160280" y="115139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Abstract</a:t>
            </a:r>
            <a:endParaRPr lang="en-US" sz="3600" dirty="0" smtClean="0">
              <a:solidFill>
                <a:schemeClr val="bg1"/>
              </a:solidFill>
              <a:latin typeface="Times New Roman" charset="0"/>
              <a:ea typeface="Times New Roman" charset="0"/>
              <a:cs typeface="Times New Roman" charset="0"/>
            </a:endParaRPr>
          </a:p>
        </p:txBody>
      </p:sp>
      <p:sp>
        <p:nvSpPr>
          <p:cNvPr id="186" name="Rounded Rectangle 185"/>
          <p:cNvSpPr/>
          <p:nvPr/>
        </p:nvSpPr>
        <p:spPr>
          <a:xfrm>
            <a:off x="7683638" y="1160214"/>
            <a:ext cx="19748361"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Proposed Pipeline</a:t>
            </a:r>
            <a:endParaRPr lang="en-US" sz="3600" dirty="0" smtClean="0">
              <a:solidFill>
                <a:schemeClr val="bg1"/>
              </a:solidFill>
              <a:latin typeface="Times New Roman" charset="0"/>
              <a:ea typeface="Times New Roman" charset="0"/>
              <a:cs typeface="Times New Roman" charset="0"/>
            </a:endParaRPr>
          </a:p>
        </p:txBody>
      </p:sp>
      <p:sp>
        <p:nvSpPr>
          <p:cNvPr id="187" name="Rounded Rectangle 186"/>
          <p:cNvSpPr/>
          <p:nvPr/>
        </p:nvSpPr>
        <p:spPr>
          <a:xfrm>
            <a:off x="160280" y="9622283"/>
            <a:ext cx="8902582"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Network Architecture</a:t>
            </a:r>
            <a:endParaRPr lang="en-US" sz="3600" dirty="0" smtClean="0">
              <a:solidFill>
                <a:schemeClr val="bg1"/>
              </a:solidFill>
              <a:latin typeface="Times New Roman" charset="0"/>
              <a:ea typeface="Times New Roman" charset="0"/>
              <a:cs typeface="Times New Roman" charset="0"/>
            </a:endParaRPr>
          </a:p>
        </p:txBody>
      </p:sp>
      <p:grpSp>
        <p:nvGrpSpPr>
          <p:cNvPr id="245" name="Group 244"/>
          <p:cNvGrpSpPr/>
          <p:nvPr/>
        </p:nvGrpSpPr>
        <p:grpSpPr>
          <a:xfrm>
            <a:off x="4988108" y="11015375"/>
            <a:ext cx="4108114" cy="6787023"/>
            <a:chOff x="1189987" y="8041677"/>
            <a:chExt cx="4747973" cy="9793593"/>
          </a:xfrm>
        </p:grpSpPr>
        <p:sp>
          <p:nvSpPr>
            <p:cNvPr id="246" name="Rectangle 245"/>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8" name="Rectangle 247"/>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1" name="Rectangle 250"/>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2" name="Rectangle 251"/>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Rectangle 252"/>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4" name="Rectangle 253"/>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5" name="Rectangle 254"/>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7" name="Rectangle 25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8" name="Rectangle 257"/>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9" name="Rectangle 258"/>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0" name="Rectangle 259"/>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Rectangle 260"/>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2" name="Rectangle 261"/>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Rectangle 262"/>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Rectangle 263"/>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5" name="Rectangle 264"/>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6" name="Rectangle 265"/>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Rectangle 266"/>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Rectangle 267"/>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Curved Connector 268"/>
            <p:cNvCxnSpPr>
              <a:stCxn id="290" idx="3"/>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p:cNvCxnSpPr>
              <a:stCxn id="289" idx="3"/>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1" name="Curved Connector 270"/>
            <p:cNvCxnSpPr>
              <a:stCxn id="287" idx="3"/>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2" name="Curved Connector 271"/>
            <p:cNvCxnSpPr>
              <a:stCxn id="288" idx="3"/>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90" idx="2"/>
              <a:endCxn id="289"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a:stCxn id="289" idx="2"/>
              <a:endCxn id="287"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87" idx="2"/>
              <a:endCxn id="288"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88" idx="2"/>
              <a:endCxn id="282"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283" idx="0"/>
              <a:endCxn id="285"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endCxn id="286"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5" name="Curved Connector 284"/>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7" name="Curved Connector 286"/>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8" name="Curved Connector 287"/>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9" name="Curved Connector 288"/>
            <p:cNvCxnSpPr>
              <a:endCxn id="283"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290" name="Rectangle 289"/>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1" name="Rectangle 290"/>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2" name="Straight Arrow Connector 291"/>
            <p:cNvCxnSpPr>
              <a:endCxn id="284"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2" idx="0"/>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Arrow Connector 294"/>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90"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5038523" y="17586320"/>
            <a:ext cx="1659429" cy="400110"/>
          </a:xfrm>
          <a:prstGeom prst="rect">
            <a:avLst/>
          </a:prstGeom>
        </p:spPr>
        <p:txBody>
          <a:bodyPr wrap="none">
            <a:spAutoFit/>
          </a:bodyPr>
          <a:lstStyle/>
          <a:p>
            <a:r>
              <a:rPr lang="en-US" sz="2000" b="1" smtClean="0">
                <a:solidFill>
                  <a:schemeClr val="tx1"/>
                </a:solidFill>
                <a:latin typeface="Times New Roman" charset="0"/>
                <a:ea typeface="Times New Roman" charset="0"/>
                <a:cs typeface="Times New Roman" charset="0"/>
              </a:rPr>
              <a:t> 224 </a:t>
            </a:r>
            <a:r>
              <a:rPr lang="en-US" sz="2000" b="1" dirty="0" smtClean="0">
                <a:solidFill>
                  <a:schemeClr val="tx1"/>
                </a:solidFill>
                <a:latin typeface="Times New Roman" charset="0"/>
                <a:ea typeface="Times New Roman" charset="0"/>
                <a:cs typeface="Times New Roman" charset="0"/>
              </a:rPr>
              <a:t>x 224 x 3</a:t>
            </a:r>
          </a:p>
        </p:txBody>
      </p:sp>
      <p:sp>
        <p:nvSpPr>
          <p:cNvPr id="298" name="Rectangle 297"/>
          <p:cNvSpPr/>
          <p:nvPr/>
        </p:nvSpPr>
        <p:spPr>
          <a:xfrm>
            <a:off x="5090822" y="10864792"/>
            <a:ext cx="1695336" cy="400110"/>
          </a:xfrm>
          <a:prstGeom prst="rect">
            <a:avLst/>
          </a:prstGeom>
        </p:spPr>
        <p:txBody>
          <a:bodyPr wrap="none">
            <a:spAutoFit/>
          </a:bodyPr>
          <a:lstStyle/>
          <a:p>
            <a:r>
              <a:rPr lang="en-US" sz="2000" b="1" dirty="0" smtClean="0">
                <a:solidFill>
                  <a:schemeClr val="tx1"/>
                </a:solidFill>
                <a:latin typeface="Times New Roman" charset="0"/>
                <a:ea typeface="Times New Roman" charset="0"/>
                <a:cs typeface="Times New Roman" charset="0"/>
              </a:rPr>
              <a:t>112 x 112 x </a:t>
            </a:r>
            <a:r>
              <a:rPr lang="en-US" sz="2000" b="1" dirty="0" smtClean="0">
                <a:latin typeface="Times New Roman" charset="0"/>
                <a:ea typeface="Times New Roman" charset="0"/>
                <a:cs typeface="Times New Roman" charset="0"/>
              </a:rPr>
              <a:t>17</a:t>
            </a:r>
            <a:endParaRPr lang="en-US" sz="2000" b="1" dirty="0" smtClean="0">
              <a:solidFill>
                <a:schemeClr val="tx1"/>
              </a:solidFill>
              <a:latin typeface="Times New Roman" charset="0"/>
              <a:ea typeface="Times New Roman" charset="0"/>
              <a:cs typeface="Times New Roman" charset="0"/>
            </a:endParaRPr>
          </a:p>
        </p:txBody>
      </p:sp>
      <p:sp>
        <p:nvSpPr>
          <p:cNvPr id="299" name="Rounded Rectangle 298"/>
          <p:cNvSpPr/>
          <p:nvPr/>
        </p:nvSpPr>
        <p:spPr>
          <a:xfrm>
            <a:off x="9202993" y="9620369"/>
            <a:ext cx="6807277"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Training</a:t>
            </a:r>
            <a:endParaRPr lang="en-US" sz="3600" dirty="0" smtClean="0">
              <a:solidFill>
                <a:schemeClr val="bg1"/>
              </a:solidFill>
              <a:latin typeface="Times New Roman" charset="0"/>
              <a:ea typeface="Times New Roman" charset="0"/>
              <a:cs typeface="Times New Roman" charset="0"/>
            </a:endParaRPr>
          </a:p>
        </p:txBody>
      </p:sp>
      <p:sp>
        <p:nvSpPr>
          <p:cNvPr id="300" name="Rounded Rectangle 299"/>
          <p:cNvSpPr/>
          <p:nvPr/>
        </p:nvSpPr>
        <p:spPr>
          <a:xfrm>
            <a:off x="194509" y="10508529"/>
            <a:ext cx="4312070" cy="759875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Fully Convolutional</a:t>
            </a:r>
          </a:p>
          <a:p>
            <a:r>
              <a:rPr lang="en-US" sz="1800" dirty="0" smtClean="0">
                <a:solidFill>
                  <a:schemeClr val="tx1"/>
                </a:solidFill>
                <a:latin typeface="Times New Roman" charset="0"/>
                <a:ea typeface="Times New Roman" charset="0"/>
                <a:cs typeface="Times New Roman" charset="0"/>
              </a:rPr>
              <a:t>All convolutions (forward and transpose) employ 3x3 filters except for the 1x1 convolutional layer at the prediction layer. Each conv2dl layer is followed by a batch normalization layer and a </a:t>
            </a:r>
            <a:r>
              <a:rPr lang="en-US" sz="1800" dirty="0" err="1" smtClean="0">
                <a:solidFill>
                  <a:schemeClr val="tx1"/>
                </a:solidFill>
                <a:latin typeface="Times New Roman" charset="0"/>
                <a:ea typeface="Times New Roman" charset="0"/>
                <a:cs typeface="Times New Roman" charset="0"/>
              </a:rPr>
              <a:t>relu</a:t>
            </a:r>
            <a:r>
              <a:rPr lang="en-US" sz="1800" dirty="0" smtClean="0">
                <a:solidFill>
                  <a:schemeClr val="tx1"/>
                </a:solidFill>
                <a:latin typeface="Times New Roman" charset="0"/>
                <a:ea typeface="Times New Roman" charset="0"/>
                <a:cs typeface="Times New Roman" charset="0"/>
              </a:rPr>
              <a:t> non-linearity.</a:t>
            </a:r>
          </a:p>
          <a:p>
            <a:endParaRPr lang="en-US" sz="1800" dirty="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Bridge Layers</a:t>
            </a:r>
          </a:p>
          <a:p>
            <a:r>
              <a:rPr lang="en-US" sz="1800" dirty="0" smtClean="0">
                <a:solidFill>
                  <a:schemeClr val="tx1"/>
                </a:solidFill>
                <a:latin typeface="Times New Roman" charset="0"/>
                <a:ea typeface="Times New Roman" charset="0"/>
                <a:cs typeface="Times New Roman" charset="0"/>
              </a:rPr>
              <a:t>Each layer of down-sampling branches off to a bridge layer that maintains the same spatial resolution until branching back into the network.</a:t>
            </a:r>
          </a:p>
          <a:p>
            <a:endParaRPr lang="en-US" sz="1800" dirty="0" smtClean="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Bottleneck</a:t>
            </a:r>
          </a:p>
          <a:p>
            <a:r>
              <a:rPr lang="en-US" sz="1800" dirty="0" smtClean="0">
                <a:solidFill>
                  <a:schemeClr val="tx1"/>
                </a:solidFill>
                <a:latin typeface="Times New Roman" charset="0"/>
                <a:ea typeface="Times New Roman" charset="0"/>
                <a:cs typeface="Times New Roman" charset="0"/>
              </a:rPr>
              <a:t>Spatial down-sampling via </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convolution, followed by up-sampling via fractionally-</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transpose convolution.</a:t>
            </a:r>
          </a:p>
          <a:p>
            <a:endParaRPr lang="en-US" sz="1800" dirty="0" smtClean="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Modifications to Consider: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Stacking with </a:t>
            </a:r>
            <a:r>
              <a:rPr lang="en-US" sz="1800" dirty="0">
                <a:solidFill>
                  <a:schemeClr val="tx1"/>
                </a:solidFill>
                <a:latin typeface="Times New Roman" charset="0"/>
                <a:ea typeface="Times New Roman" charset="0"/>
                <a:cs typeface="Times New Roman" charset="0"/>
              </a:rPr>
              <a:t>r</a:t>
            </a:r>
            <a:r>
              <a:rPr lang="en-US" sz="1800" dirty="0" smtClean="0">
                <a:solidFill>
                  <a:schemeClr val="tx1"/>
                </a:solidFill>
                <a:latin typeface="Times New Roman" charset="0"/>
                <a:ea typeface="Times New Roman" charset="0"/>
                <a:cs typeface="Times New Roman" charset="0"/>
              </a:rPr>
              <a:t>esidual connections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Standard regularization techniques like dropout</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Varying depth and thickness of filter banks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Add Mask branch (Mask RCNN)</a:t>
            </a:r>
          </a:p>
          <a:p>
            <a:pPr marL="285750" indent="-285750">
              <a:buFont typeface="Arial" charset="0"/>
              <a:buChar char="•"/>
            </a:pPr>
            <a:endParaRPr lang="en-US" sz="1800" dirty="0" smtClean="0">
              <a:solidFill>
                <a:schemeClr val="tx1"/>
              </a:solidFill>
              <a:latin typeface="Times New Roman" charset="0"/>
              <a:ea typeface="Times New Roman" charset="0"/>
              <a:cs typeface="Times New Roman" charset="0"/>
            </a:endParaRPr>
          </a:p>
        </p:txBody>
      </p:sp>
      <p:sp>
        <p:nvSpPr>
          <p:cNvPr id="302" name="Rounded Rectangle 301"/>
          <p:cNvSpPr/>
          <p:nvPr/>
        </p:nvSpPr>
        <p:spPr>
          <a:xfrm>
            <a:off x="9254818" y="10432556"/>
            <a:ext cx="6754880" cy="2979889"/>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Dataset</a:t>
            </a:r>
          </a:p>
          <a:p>
            <a:r>
              <a:rPr lang="en-US" sz="1800" dirty="0" smtClean="0">
                <a:solidFill>
                  <a:schemeClr val="tx1"/>
                </a:solidFill>
                <a:latin typeface="Times New Roman" charset="0"/>
                <a:ea typeface="Times New Roman" charset="0"/>
                <a:cs typeface="Times New Roman" charset="0"/>
              </a:rPr>
              <a:t>Microsoft COCO annotated human </a:t>
            </a:r>
            <a:r>
              <a:rPr lang="en-US" sz="1800" dirty="0" err="1" smtClean="0">
                <a:solidFill>
                  <a:schemeClr val="tx1"/>
                </a:solidFill>
                <a:latin typeface="Times New Roman" charset="0"/>
                <a:ea typeface="Times New Roman" charset="0"/>
                <a:cs typeface="Times New Roman" charset="0"/>
              </a:rPr>
              <a:t>keypoint</a:t>
            </a:r>
            <a:r>
              <a:rPr lang="en-US" sz="1800" dirty="0" smtClean="0">
                <a:solidFill>
                  <a:schemeClr val="tx1"/>
                </a:solidFill>
                <a:latin typeface="Times New Roman" charset="0"/>
                <a:ea typeface="Times New Roman" charset="0"/>
                <a:cs typeface="Times New Roman" charset="0"/>
              </a:rPr>
              <a:t> dataset:</a:t>
            </a:r>
          </a:p>
          <a:p>
            <a:r>
              <a:rPr lang="en-US" sz="1800" dirty="0" smtClean="0">
                <a:solidFill>
                  <a:schemeClr val="tx1"/>
                </a:solidFill>
                <a:latin typeface="Times New Roman" charset="0"/>
                <a:ea typeface="Times New Roman" charset="0"/>
                <a:cs typeface="Times New Roman" charset="0"/>
              </a:rPr>
              <a:t>~80,000 training images</a:t>
            </a:r>
          </a:p>
          <a:p>
            <a:r>
              <a:rPr lang="en-US" sz="1800" dirty="0" smtClean="0">
                <a:solidFill>
                  <a:schemeClr val="tx1"/>
                </a:solidFill>
                <a:latin typeface="Times New Roman" charset="0"/>
                <a:ea typeface="Times New Roman" charset="0"/>
                <a:cs typeface="Times New Roman" charset="0"/>
              </a:rPr>
              <a:t>~40,000 validation images</a:t>
            </a:r>
          </a:p>
          <a:p>
            <a:endParaRPr lang="en-US" sz="1800"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Training Methods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Softmax</a:t>
            </a:r>
            <a:r>
              <a:rPr lang="en-US" sz="1800" dirty="0" smtClean="0">
                <a:solidFill>
                  <a:schemeClr val="tx1"/>
                </a:solidFill>
                <a:latin typeface="Times New Roman" charset="0"/>
                <a:ea typeface="Times New Roman" charset="0"/>
                <a:cs typeface="Times New Roman" charset="0"/>
              </a:rPr>
              <a:t> Cross-Entropy over 1-hot binary key point masks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RMSProp</a:t>
            </a:r>
            <a:r>
              <a:rPr lang="en-US" sz="1800" dirty="0" smtClean="0">
                <a:solidFill>
                  <a:schemeClr val="tx1"/>
                </a:solidFill>
                <a:latin typeface="Times New Roman" charset="0"/>
                <a:ea typeface="Times New Roman" charset="0"/>
                <a:cs typeface="Times New Roman" charset="0"/>
              </a:rPr>
              <a:t> Optimizer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Learning rate decay </a:t>
            </a:r>
            <a:r>
              <a:rPr lang="mr-IN" sz="1800" dirty="0" smtClean="0">
                <a:solidFill>
                  <a:schemeClr val="tx1"/>
                </a:solidFill>
                <a:latin typeface="Times New Roman" charset="0"/>
                <a:ea typeface="Times New Roman" charset="0"/>
                <a:cs typeface="Times New Roman" charset="0"/>
              </a:rPr>
              <a:t>–</a:t>
            </a:r>
            <a:r>
              <a:rPr lang="en-US" sz="1800" dirty="0" smtClean="0">
                <a:solidFill>
                  <a:schemeClr val="tx1"/>
                </a:solidFill>
                <a:latin typeface="Times New Roman" charset="0"/>
                <a:ea typeface="Times New Roman" charset="0"/>
                <a:cs typeface="Times New Roman" charset="0"/>
              </a:rPr>
              <a:t> exponential staircase decay schedule</a:t>
            </a:r>
          </a:p>
          <a:p>
            <a:endParaRPr lang="en-US" sz="1800" dirty="0" smtClean="0">
              <a:solidFill>
                <a:schemeClr val="tx1"/>
              </a:solidFill>
              <a:latin typeface="Times New Roman" charset="0"/>
              <a:ea typeface="Times New Roman" charset="0"/>
              <a:cs typeface="Times New Roman" charset="0"/>
            </a:endParaRPr>
          </a:p>
        </p:txBody>
      </p:sp>
      <p:sp>
        <p:nvSpPr>
          <p:cNvPr id="303" name="Rounded Rectangle 302"/>
          <p:cNvSpPr/>
          <p:nvPr/>
        </p:nvSpPr>
        <p:spPr>
          <a:xfrm>
            <a:off x="16212165" y="10453224"/>
            <a:ext cx="3628189" cy="2959221"/>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Accuracy - </a:t>
            </a:r>
            <a:r>
              <a:rPr lang="en-US" sz="2000" dirty="0">
                <a:solidFill>
                  <a:schemeClr val="tx1"/>
                </a:solidFill>
                <a:latin typeface="Times New Roman" charset="0"/>
                <a:ea typeface="Times New Roman" charset="0"/>
                <a:cs typeface="Times New Roman" charset="0"/>
              </a:rPr>
              <a:t>m</a:t>
            </a:r>
            <a:r>
              <a:rPr lang="en-US" sz="2000" dirty="0" smtClean="0">
                <a:solidFill>
                  <a:schemeClr val="tx1"/>
                </a:solidFill>
                <a:latin typeface="Times New Roman" charset="0"/>
                <a:ea typeface="Times New Roman" charset="0"/>
                <a:cs typeface="Times New Roman" charset="0"/>
              </a:rPr>
              <a:t>easured by </a:t>
            </a:r>
            <a:r>
              <a:rPr lang="en-US" sz="2000" dirty="0" err="1" smtClean="0">
                <a:solidFill>
                  <a:schemeClr val="tx1"/>
                </a:solidFill>
                <a:latin typeface="Times New Roman" charset="0"/>
                <a:ea typeface="Times New Roman" charset="0"/>
                <a:cs typeface="Times New Roman" charset="0"/>
              </a:rPr>
              <a:t>thresholded</a:t>
            </a:r>
            <a:r>
              <a:rPr lang="en-US" sz="2000" dirty="0" smtClean="0">
                <a:solidFill>
                  <a:schemeClr val="tx1"/>
                </a:solidFill>
                <a:latin typeface="Times New Roman" charset="0"/>
                <a:ea typeface="Times New Roman" charset="0"/>
                <a:cs typeface="Times New Roman" charset="0"/>
              </a:rPr>
              <a:t> distance to ground truth key points:</a:t>
            </a:r>
          </a:p>
          <a:p>
            <a:r>
              <a:rPr lang="en-US" sz="1800" b="1" dirty="0" smtClean="0">
                <a:solidFill>
                  <a:schemeClr val="tx1"/>
                </a:solidFill>
                <a:latin typeface="Times New Roman" charset="0"/>
                <a:ea typeface="Times New Roman" charset="0"/>
                <a:cs typeface="Times New Roman" charset="0"/>
              </a:rPr>
              <a:t>Training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20.1 %</a:t>
            </a:r>
          </a:p>
          <a:p>
            <a:r>
              <a:rPr lang="en-US" sz="1800" b="1" dirty="0" smtClean="0">
                <a:solidFill>
                  <a:schemeClr val="tx1"/>
                </a:solidFill>
                <a:latin typeface="Times New Roman" charset="0"/>
                <a:ea typeface="Times New Roman" charset="0"/>
                <a:cs typeface="Times New Roman" charset="0"/>
              </a:rPr>
              <a:t>Validation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a:t>
            </a:r>
          </a:p>
          <a:p>
            <a:r>
              <a:rPr lang="en-US" sz="1800" b="1" dirty="0" smtClean="0">
                <a:solidFill>
                  <a:schemeClr val="tx1"/>
                </a:solidFill>
                <a:latin typeface="Times New Roman" charset="0"/>
                <a:ea typeface="Times New Roman" charset="0"/>
                <a:cs typeface="Times New Roman" charset="0"/>
              </a:rPr>
              <a:t>Test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 </a:t>
            </a:r>
          </a:p>
          <a:p>
            <a:endParaRPr lang="en-US" sz="1800" b="1"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It’s learning</a:t>
            </a:r>
            <a:r>
              <a:rPr lang="mr-IN" sz="1800" b="1" dirty="0" smtClean="0">
                <a:solidFill>
                  <a:schemeClr val="tx1"/>
                </a:solidFill>
                <a:latin typeface="Times New Roman" charset="0"/>
                <a:ea typeface="Times New Roman" charset="0"/>
                <a:cs typeface="Times New Roman" charset="0"/>
              </a:rPr>
              <a:t>…</a:t>
            </a:r>
            <a:r>
              <a:rPr lang="en-US" sz="1800" b="1" dirty="0" err="1" smtClean="0">
                <a:solidFill>
                  <a:schemeClr val="tx1"/>
                </a:solidFill>
                <a:latin typeface="Times New Roman" charset="0"/>
                <a:ea typeface="Times New Roman" charset="0"/>
                <a:cs typeface="Times New Roman" charset="0"/>
              </a:rPr>
              <a:t>kinda</a:t>
            </a:r>
            <a:endParaRPr lang="en-US" sz="1800" b="1" dirty="0" smtClean="0">
              <a:solidFill>
                <a:schemeClr val="tx1"/>
              </a:solidFill>
              <a:latin typeface="Times New Roman" charset="0"/>
              <a:ea typeface="Times New Roman" charset="0"/>
              <a:cs typeface="Times New Roman" charset="0"/>
            </a:endParaRPr>
          </a:p>
        </p:txBody>
      </p:sp>
      <p:sp>
        <p:nvSpPr>
          <p:cNvPr id="304" name="Rounded Rectangle 303"/>
          <p:cNvSpPr/>
          <p:nvPr/>
        </p:nvSpPr>
        <p:spPr>
          <a:xfrm>
            <a:off x="16146043" y="9603992"/>
            <a:ext cx="11052903"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Preliminary Results </a:t>
            </a:r>
            <a:r>
              <a:rPr lang="mr-IN" sz="3600" b="1" dirty="0" smtClean="0">
                <a:solidFill>
                  <a:schemeClr val="bg1"/>
                </a:solidFill>
                <a:latin typeface="Times New Roman" charset="0"/>
                <a:ea typeface="Times New Roman" charset="0"/>
                <a:cs typeface="Times New Roman" charset="0"/>
              </a:rPr>
              <a:t>–</a:t>
            </a:r>
            <a:r>
              <a:rPr lang="en-US" sz="3600" b="1" dirty="0" smtClean="0">
                <a:solidFill>
                  <a:schemeClr val="bg1"/>
                </a:solidFill>
                <a:latin typeface="Times New Roman" charset="0"/>
                <a:ea typeface="Times New Roman" charset="0"/>
                <a:cs typeface="Times New Roman" charset="0"/>
              </a:rPr>
              <a:t> still </a:t>
            </a:r>
            <a:r>
              <a:rPr lang="en-US" sz="3600" b="1" dirty="0" err="1" smtClean="0">
                <a:solidFill>
                  <a:schemeClr val="bg1"/>
                </a:solidFill>
                <a:latin typeface="Times New Roman" charset="0"/>
                <a:ea typeface="Times New Roman" charset="0"/>
                <a:cs typeface="Times New Roman" charset="0"/>
              </a:rPr>
              <a:t>workin</a:t>
            </a:r>
            <a:r>
              <a:rPr lang="en-US" sz="3600" b="1" dirty="0" smtClean="0">
                <a:solidFill>
                  <a:schemeClr val="bg1"/>
                </a:solidFill>
                <a:latin typeface="Times New Roman" charset="0"/>
                <a:ea typeface="Times New Roman" charset="0"/>
                <a:cs typeface="Times New Roman" charset="0"/>
              </a:rPr>
              <a:t>’ on it!</a:t>
            </a:r>
            <a:endParaRPr lang="en-US" sz="3600" dirty="0" smtClean="0">
              <a:solidFill>
                <a:schemeClr val="bg1"/>
              </a:solidFill>
              <a:latin typeface="Times New Roman" charset="0"/>
              <a:ea typeface="Times New Roman" charset="0"/>
              <a:cs typeface="Times New Roman" charset="0"/>
            </a:endParaRPr>
          </a:p>
        </p:txBody>
      </p:sp>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020598" y="13617634"/>
            <a:ext cx="1721800" cy="1721800"/>
          </a:xfrm>
          <a:prstGeom prst="rect">
            <a:avLst/>
          </a:prstGeom>
        </p:spPr>
      </p:pic>
      <p:pic>
        <p:nvPicPr>
          <p:cNvPr id="92" name="Picture 9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857260" y="13652414"/>
            <a:ext cx="1666840" cy="1666838"/>
          </a:xfrm>
          <a:prstGeom prst="rect">
            <a:avLst/>
          </a:prstGeom>
        </p:spPr>
      </p:pic>
      <p:pic>
        <p:nvPicPr>
          <p:cNvPr id="96" name="Picture 9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409406" y="13631860"/>
            <a:ext cx="3349812" cy="1674906"/>
          </a:xfrm>
          <a:prstGeom prst="rect">
            <a:avLst/>
          </a:prstGeom>
        </p:spPr>
      </p:pic>
      <p:pic>
        <p:nvPicPr>
          <p:cNvPr id="98" name="Picture 9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623542" y="13632423"/>
            <a:ext cx="1679926" cy="1679924"/>
          </a:xfrm>
          <a:prstGeom prst="rect">
            <a:avLst/>
          </a:prstGeom>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85419" y="13651211"/>
            <a:ext cx="3272410" cy="1636204"/>
          </a:xfrm>
          <a:prstGeom prst="rect">
            <a:avLst/>
          </a:prstGeom>
        </p:spPr>
      </p:pic>
      <p:pic>
        <p:nvPicPr>
          <p:cNvPr id="111" name="Picture 1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95612" y="13623520"/>
            <a:ext cx="1715978" cy="1715976"/>
          </a:xfrm>
          <a:prstGeom prst="rect">
            <a:avLst/>
          </a:prstGeom>
        </p:spPr>
      </p:pic>
      <p:pic>
        <p:nvPicPr>
          <p:cNvPr id="116" name="Picture 1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18179" y="13622511"/>
            <a:ext cx="1701198" cy="1711175"/>
          </a:xfrm>
          <a:prstGeom prst="rect">
            <a:avLst/>
          </a:prstGeom>
        </p:spPr>
      </p:pic>
      <p:sp>
        <p:nvSpPr>
          <p:cNvPr id="305" name="Rounded Rectangle 304"/>
          <p:cNvSpPr/>
          <p:nvPr/>
        </p:nvSpPr>
        <p:spPr>
          <a:xfrm>
            <a:off x="15769026" y="15596118"/>
            <a:ext cx="6004381"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Some good features</a:t>
            </a:r>
            <a:r>
              <a:rPr lang="mr-IN" sz="1800" dirty="0" smtClean="0">
                <a:solidFill>
                  <a:schemeClr val="tx1"/>
                </a:solidFill>
                <a:latin typeface="Times New Roman" charset="0"/>
                <a:ea typeface="Times New Roman" charset="0"/>
                <a:cs typeface="Times New Roman" charset="0"/>
              </a:rPr>
              <a:t>…</a:t>
            </a:r>
            <a:r>
              <a:rPr lang="en-US" sz="1800" dirty="0">
                <a:solidFill>
                  <a:schemeClr val="tx1"/>
                </a:solidFill>
                <a:latin typeface="Times New Roman" charset="0"/>
                <a:ea typeface="Times New Roman" charset="0"/>
                <a:cs typeface="Times New Roman" charset="0"/>
              </a:rPr>
              <a:t>b</a:t>
            </a:r>
            <a:r>
              <a:rPr lang="en-US" sz="1800" dirty="0" smtClean="0">
                <a:solidFill>
                  <a:schemeClr val="tx1"/>
                </a:solidFill>
                <a:latin typeface="Times New Roman" charset="0"/>
                <a:ea typeface="Times New Roman" charset="0"/>
                <a:cs typeface="Times New Roman" charset="0"/>
              </a:rPr>
              <a:t>ut mostly just a bunch of dead neurons</a:t>
            </a:r>
          </a:p>
        </p:txBody>
      </p:sp>
      <p:grpSp>
        <p:nvGrpSpPr>
          <p:cNvPr id="119" name="Group 118"/>
          <p:cNvGrpSpPr/>
          <p:nvPr/>
        </p:nvGrpSpPr>
        <p:grpSpPr>
          <a:xfrm>
            <a:off x="21889071" y="15434610"/>
            <a:ext cx="4644173" cy="986998"/>
            <a:chOff x="21053620" y="14682398"/>
            <a:chExt cx="3894442" cy="827662"/>
          </a:xfrm>
        </p:grpSpPr>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54368"/>
            <a:stretch/>
          </p:blipFill>
          <p:spPr>
            <a:xfrm>
              <a:off x="21053620" y="15088700"/>
              <a:ext cx="3268686" cy="421360"/>
            </a:xfrm>
            <a:prstGeom prst="rect">
              <a:avLst/>
            </a:prstGeom>
          </p:spPr>
        </p:pic>
        <p:pic>
          <p:nvPicPr>
            <p:cNvPr id="306" name="Picture 305"/>
            <p:cNvPicPr>
              <a:picLocks noChangeAspect="1"/>
            </p:cNvPicPr>
            <p:nvPr/>
          </p:nvPicPr>
          <p:blipFill rotWithShape="1">
            <a:blip r:embed="rId24">
              <a:extLst>
                <a:ext uri="{28A0092B-C50C-407E-A947-70E740481C1C}">
                  <a14:useLocalDpi xmlns:a14="http://schemas.microsoft.com/office/drawing/2010/main" val="0"/>
                </a:ext>
              </a:extLst>
            </a:blip>
            <a:srcRect r="45632"/>
            <a:stretch/>
          </p:blipFill>
          <p:spPr>
            <a:xfrm>
              <a:off x="21053620" y="14682398"/>
              <a:ext cx="3894442" cy="421360"/>
            </a:xfrm>
            <a:prstGeom prst="rect">
              <a:avLst/>
            </a:prstGeom>
          </p:spPr>
        </p:pic>
      </p:grpSp>
      <p:sp>
        <p:nvSpPr>
          <p:cNvPr id="307" name="Rounded Rectangle 306"/>
          <p:cNvSpPr/>
          <p:nvPr/>
        </p:nvSpPr>
        <p:spPr>
          <a:xfrm>
            <a:off x="9356928" y="15538691"/>
            <a:ext cx="1941052" cy="53211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solidFill>
                  <a:schemeClr val="tx1"/>
                </a:solidFill>
                <a:latin typeface="Times New Roman" charset="0"/>
                <a:ea typeface="Times New Roman" charset="0"/>
                <a:cs typeface="Times New Roman" charset="0"/>
              </a:rPr>
              <a:t>1</a:t>
            </a:r>
            <a:r>
              <a:rPr lang="en-US" sz="1800" b="1" baseline="30000" smtClean="0">
                <a:solidFill>
                  <a:schemeClr val="tx1"/>
                </a:solidFill>
                <a:latin typeface="Times New Roman" charset="0"/>
                <a:ea typeface="Times New Roman" charset="0"/>
                <a:cs typeface="Times New Roman" charset="0"/>
              </a:rPr>
              <a:t>st</a:t>
            </a:r>
            <a:r>
              <a:rPr lang="en-US" sz="1800" b="1" smtClean="0">
                <a:solidFill>
                  <a:schemeClr val="tx1"/>
                </a:solidFill>
                <a:latin typeface="Times New Roman" charset="0"/>
                <a:ea typeface="Times New Roman" charset="0"/>
                <a:cs typeface="Times New Roman" charset="0"/>
              </a:rPr>
              <a:t> layer weights</a:t>
            </a:r>
            <a:endParaRPr lang="en-US" sz="1800" b="1" dirty="0" smtClean="0">
              <a:solidFill>
                <a:schemeClr val="tx1"/>
              </a:solidFill>
              <a:latin typeface="Times New Roman" charset="0"/>
              <a:ea typeface="Times New Roman" charset="0"/>
              <a:cs typeface="Times New Roman" charset="0"/>
            </a:endParaRPr>
          </a:p>
        </p:txBody>
      </p:sp>
      <p:sp>
        <p:nvSpPr>
          <p:cNvPr id="309" name="Rounded Rectangle 308"/>
          <p:cNvSpPr/>
          <p:nvPr/>
        </p:nvSpPr>
        <p:spPr>
          <a:xfrm>
            <a:off x="12915961" y="15596118"/>
            <a:ext cx="2688833"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Activations layer by layer</a:t>
            </a:r>
          </a:p>
        </p:txBody>
      </p:sp>
    </p:spTree>
    <p:extLst>
      <p:ext uri="{BB962C8B-B14F-4D97-AF65-F5344CB8AC3E}">
        <p14:creationId xmlns:p14="http://schemas.microsoft.com/office/powerpoint/2010/main" val="1537065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3200" y="751114"/>
            <a:ext cx="10221685" cy="14714635"/>
            <a:chOff x="2743200" y="751114"/>
            <a:chExt cx="10221685" cy="14714635"/>
          </a:xfrm>
        </p:grpSpPr>
        <p:sp>
          <p:nvSpPr>
            <p:cNvPr id="3" name="Rectangle 2"/>
            <p:cNvSpPr/>
            <p:nvPr/>
          </p:nvSpPr>
          <p:spPr>
            <a:xfrm>
              <a:off x="2743200" y="751114"/>
              <a:ext cx="10221685" cy="1471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237043" y="1092355"/>
              <a:ext cx="7524259" cy="14111784"/>
              <a:chOff x="3237043" y="1092355"/>
              <a:chExt cx="7524259" cy="14111784"/>
            </a:xfrm>
          </p:grpSpPr>
          <p:sp>
            <p:nvSpPr>
              <p:cNvPr id="5" name="Rectangle 4"/>
              <p:cNvSpPr/>
              <p:nvPr/>
            </p:nvSpPr>
            <p:spPr>
              <a:xfrm>
                <a:off x="9400773" y="9382458"/>
                <a:ext cx="160064" cy="2228710"/>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p:cNvSpPr/>
              <p:nvPr/>
            </p:nvSpPr>
            <p:spPr>
              <a:xfrm>
                <a:off x="9160679" y="2688880"/>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9320743" y="5311779"/>
                <a:ext cx="320125" cy="1118102"/>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8840547" y="2037331"/>
                <a:ext cx="1280495" cy="279524"/>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8200309" y="1237763"/>
                <a:ext cx="2560993" cy="13976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rot="10800000">
                <a:off x="9160682" y="13477538"/>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rot="10800000">
                <a:off x="9320743" y="11985302"/>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rot="10800000">
                <a:off x="8840554" y="14410716"/>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rot="10800000">
                <a:off x="8200309" y="15064375"/>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8840547" y="1751148"/>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8200309" y="1092355"/>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9320746" y="4193675"/>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p:cNvSpPr/>
              <p:nvPr/>
            </p:nvSpPr>
            <p:spPr>
              <a:xfrm>
                <a:off x="8520433" y="8103849"/>
                <a:ext cx="320125" cy="1118102"/>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9160682" y="3230296"/>
                <a:ext cx="640249" cy="559050"/>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7640093" y="7896590"/>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p:cNvSpPr/>
              <p:nvPr/>
            </p:nvSpPr>
            <p:spPr>
              <a:xfrm>
                <a:off x="7640093" y="8911265"/>
                <a:ext cx="640249" cy="55905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6107210" y="8549534"/>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6107210" y="7825758"/>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6118578" y="9261615"/>
                <a:ext cx="1280495" cy="279524"/>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rot="10800000">
                <a:off x="3249612" y="9494327"/>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p:cNvSpPr/>
              <p:nvPr/>
            </p:nvSpPr>
            <p:spPr>
              <a:xfrm rot="10800000">
                <a:off x="3237043" y="8910184"/>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p:cNvSpPr/>
              <p:nvPr/>
            </p:nvSpPr>
            <p:spPr>
              <a:xfrm rot="10800000">
                <a:off x="3239756" y="8326040"/>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rot="10800000">
                <a:off x="3239752" y="7741893"/>
                <a:ext cx="2560993" cy="139764"/>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Curved Connector 27"/>
              <p:cNvCxnSpPr/>
              <p:nvPr/>
            </p:nvCxnSpPr>
            <p:spPr>
              <a:xfrm rot="10800000">
                <a:off x="4530101" y="9634094"/>
                <a:ext cx="3670201" cy="550016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48" idx="3"/>
              </p:cNvCxnSpPr>
              <p:nvPr/>
            </p:nvCxnSpPr>
            <p:spPr>
              <a:xfrm rot="10800000">
                <a:off x="6758820" y="9541141"/>
                <a:ext cx="2081727" cy="500933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46" idx="3"/>
              </p:cNvCxnSpPr>
              <p:nvPr/>
            </p:nvCxnSpPr>
            <p:spPr>
              <a:xfrm rot="10800000">
                <a:off x="7960207" y="9470317"/>
                <a:ext cx="1200465" cy="4286744"/>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47" idx="3"/>
              </p:cNvCxnSpPr>
              <p:nvPr/>
            </p:nvCxnSpPr>
            <p:spPr>
              <a:xfrm rot="10800000">
                <a:off x="8680490" y="9221948"/>
                <a:ext cx="640249" cy="3322401"/>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747452" y="8829057"/>
                <a:ext cx="11368" cy="432558"/>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747452" y="8105284"/>
                <a:ext cx="0" cy="44425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517538" y="9049948"/>
                <a:ext cx="12563"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517528" y="8465804"/>
                <a:ext cx="2713"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520241" y="7881658"/>
                <a:ext cx="0" cy="444379"/>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48" idx="0"/>
              </p:cNvCxnSpPr>
              <p:nvPr/>
            </p:nvCxnSpPr>
            <p:spPr>
              <a:xfrm flipV="1">
                <a:off x="9480790" y="14690242"/>
                <a:ext cx="3" cy="3741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8" idx="2"/>
                <a:endCxn id="46" idx="0"/>
              </p:cNvCxnSpPr>
              <p:nvPr/>
            </p:nvCxnSpPr>
            <p:spPr>
              <a:xfrm flipV="1">
                <a:off x="9480790" y="14036582"/>
                <a:ext cx="0" cy="3741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6" idx="2"/>
                <a:endCxn id="47" idx="0"/>
              </p:cNvCxnSpPr>
              <p:nvPr/>
            </p:nvCxnSpPr>
            <p:spPr>
              <a:xfrm flipV="1">
                <a:off x="9480790" y="13103404"/>
                <a:ext cx="0" cy="37413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7" idx="2"/>
                <a:endCxn id="41" idx="2"/>
              </p:cNvCxnSpPr>
              <p:nvPr/>
            </p:nvCxnSpPr>
            <p:spPr>
              <a:xfrm flipV="1">
                <a:off x="9480790" y="11611168"/>
                <a:ext cx="0" cy="37413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9480790" y="3789345"/>
                <a:ext cx="3" cy="40433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2" idx="0"/>
                <a:endCxn id="44" idx="2"/>
              </p:cNvCxnSpPr>
              <p:nvPr/>
            </p:nvCxnSpPr>
            <p:spPr>
              <a:xfrm flipH="1" flipV="1">
                <a:off x="9480790" y="2316849"/>
                <a:ext cx="3" cy="372026"/>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5" idx="2"/>
              </p:cNvCxnSpPr>
              <p:nvPr/>
            </p:nvCxnSpPr>
            <p:spPr>
              <a:xfrm flipV="1">
                <a:off x="9480790" y="1377530"/>
                <a:ext cx="3" cy="373623"/>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p:nvPr/>
            </p:nvCxnSpPr>
            <p:spPr>
              <a:xfrm rot="5400000" flipH="1" flipV="1">
                <a:off x="7325045" y="6108170"/>
                <a:ext cx="3351122" cy="64024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960197" y="8455637"/>
                <a:ext cx="0" cy="455625"/>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p:nvPr/>
            </p:nvCxnSpPr>
            <p:spPr>
              <a:xfrm rot="5400000" flipH="1" flipV="1">
                <a:off x="3070444" y="2612036"/>
                <a:ext cx="6579655" cy="3680058"/>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5400000" flipH="1" flipV="1">
                <a:off x="4826575" y="3811794"/>
                <a:ext cx="5934849" cy="2093092"/>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2" idx="1"/>
              </p:cNvCxnSpPr>
              <p:nvPr/>
            </p:nvCxnSpPr>
            <p:spPr>
              <a:xfrm rot="5400000" flipH="1" flipV="1">
                <a:off x="6096345" y="4832269"/>
                <a:ext cx="4928186" cy="1200461"/>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396680" y="6784916"/>
                <a:ext cx="160064" cy="2228710"/>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1" name="Straight Arrow Connector 50"/>
              <p:cNvCxnSpPr>
                <a:endCxn id="43" idx="2"/>
              </p:cNvCxnSpPr>
              <p:nvPr/>
            </p:nvCxnSpPr>
            <p:spPr>
              <a:xfrm flipV="1">
                <a:off x="9478187" y="6429873"/>
                <a:ext cx="3856" cy="355038"/>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0"/>
              </p:cNvCxnSpPr>
              <p:nvPr/>
            </p:nvCxnSpPr>
            <p:spPr>
              <a:xfrm flipH="1" flipV="1">
                <a:off x="9471126" y="9013627"/>
                <a:ext cx="3856" cy="36883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grpSp>
      </p:grpSp>
      <p:sp>
        <p:nvSpPr>
          <p:cNvPr id="53" name="Rectangle 52"/>
          <p:cNvSpPr/>
          <p:nvPr/>
        </p:nvSpPr>
        <p:spPr>
          <a:xfrm rot="10800000">
            <a:off x="6981509" y="17268438"/>
            <a:ext cx="4990643" cy="66785"/>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TextBox 53"/>
          <p:cNvSpPr txBox="1"/>
          <p:nvPr/>
        </p:nvSpPr>
        <p:spPr>
          <a:xfrm>
            <a:off x="12964886" y="17040220"/>
            <a:ext cx="2101857" cy="523220"/>
          </a:xfrm>
          <a:prstGeom prst="rect">
            <a:avLst/>
          </a:prstGeom>
          <a:noFill/>
        </p:spPr>
        <p:txBody>
          <a:bodyPr wrap="none" rtlCol="0">
            <a:spAutoFit/>
          </a:bodyPr>
          <a:lstStyle/>
          <a:p>
            <a:r>
              <a:rPr lang="en-US" sz="2800" smtClean="0"/>
              <a:t>224 x 224 x 3</a:t>
            </a:r>
            <a:endParaRPr lang="en-US" sz="2800"/>
          </a:p>
        </p:txBody>
      </p:sp>
      <p:sp>
        <p:nvSpPr>
          <p:cNvPr id="55" name="TextBox 54"/>
          <p:cNvSpPr txBox="1"/>
          <p:nvPr/>
        </p:nvSpPr>
        <p:spPr>
          <a:xfrm>
            <a:off x="12964885" y="16439324"/>
            <a:ext cx="2284600" cy="523220"/>
          </a:xfrm>
          <a:prstGeom prst="rect">
            <a:avLst/>
          </a:prstGeom>
          <a:noFill/>
        </p:spPr>
        <p:txBody>
          <a:bodyPr wrap="none" rtlCol="0">
            <a:spAutoFit/>
          </a:bodyPr>
          <a:lstStyle/>
          <a:p>
            <a:r>
              <a:rPr lang="en-US" sz="2800" dirty="0" smtClean="0"/>
              <a:t>224 x 224 x 64</a:t>
            </a:r>
            <a:endParaRPr lang="en-US" sz="2800" dirty="0"/>
          </a:p>
        </p:txBody>
      </p:sp>
      <p:sp>
        <p:nvSpPr>
          <p:cNvPr id="56" name="TextBox 55"/>
          <p:cNvSpPr txBox="1"/>
          <p:nvPr/>
        </p:nvSpPr>
        <p:spPr>
          <a:xfrm>
            <a:off x="12964885" y="15805035"/>
            <a:ext cx="2284600" cy="523220"/>
          </a:xfrm>
          <a:prstGeom prst="rect">
            <a:avLst/>
          </a:prstGeom>
          <a:noFill/>
        </p:spPr>
        <p:txBody>
          <a:bodyPr wrap="none" rtlCol="0">
            <a:spAutoFit/>
          </a:bodyPr>
          <a:lstStyle/>
          <a:p>
            <a:r>
              <a:rPr lang="en-US" sz="2800" dirty="0" smtClean="0"/>
              <a:t>112 x 112 x 64</a:t>
            </a:r>
            <a:endParaRPr lang="en-US" sz="2800" dirty="0"/>
          </a:p>
        </p:txBody>
      </p:sp>
      <p:sp>
        <p:nvSpPr>
          <p:cNvPr id="63" name="Rectangle 62"/>
          <p:cNvSpPr/>
          <p:nvPr/>
        </p:nvSpPr>
        <p:spPr>
          <a:xfrm rot="10800000">
            <a:off x="6985484" y="16719667"/>
            <a:ext cx="4990646" cy="139764"/>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p:cNvSpPr txBox="1"/>
          <p:nvPr/>
        </p:nvSpPr>
        <p:spPr>
          <a:xfrm>
            <a:off x="12964885" y="15204139"/>
            <a:ext cx="2284600" cy="523220"/>
          </a:xfrm>
          <a:prstGeom prst="rect">
            <a:avLst/>
          </a:prstGeom>
          <a:noFill/>
        </p:spPr>
        <p:txBody>
          <a:bodyPr wrap="none" rtlCol="0">
            <a:spAutoFit/>
          </a:bodyPr>
          <a:lstStyle/>
          <a:p>
            <a:r>
              <a:rPr lang="en-US" sz="2800" smtClean="0"/>
              <a:t>112 x 112 </a:t>
            </a:r>
            <a:r>
              <a:rPr lang="en-US" sz="2800" dirty="0" smtClean="0"/>
              <a:t>x 64</a:t>
            </a:r>
            <a:endParaRPr lang="en-US" sz="2800" dirty="0"/>
          </a:p>
        </p:txBody>
      </p:sp>
    </p:spTree>
    <p:extLst>
      <p:ext uri="{BB962C8B-B14F-4D97-AF65-F5344CB8AC3E}">
        <p14:creationId xmlns:p14="http://schemas.microsoft.com/office/powerpoint/2010/main" val="161508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6767876" y="9916916"/>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402173" y="775285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3614" y="8126861"/>
            <a:ext cx="92975" cy="42912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309196" y="7502797"/>
            <a:ext cx="371902" cy="10728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5746350" y="7301495"/>
            <a:ext cx="743803" cy="5364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96" y="1150161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83" y="10928906"/>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219" y="1185977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269" y="12110642"/>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5932299" y="749853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5002547" y="7301495"/>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640639" y="8126861"/>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40763" y="8711164"/>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594151" y="7757120"/>
            <a:ext cx="185951" cy="21456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401810" y="8125763"/>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401810" y="8515191"/>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30904" y="8021891"/>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30904" y="7744109"/>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26124" y="8295185"/>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5005006" y="8171108"/>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5009439" y="7946916"/>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5010227" y="7722724"/>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5010227" y="7498531"/>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76906" y="8224750"/>
            <a:ext cx="1037362" cy="391271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112075" y="8402467"/>
            <a:ext cx="488144" cy="351094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494785" y="8729753"/>
            <a:ext cx="198410" cy="287914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687250" y="9140286"/>
            <a:ext cx="52432" cy="20031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112075" y="8129172"/>
            <a:ext cx="4780" cy="16601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116855" y="7851390"/>
            <a:ext cx="0" cy="17050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376907" y="8000557"/>
            <a:ext cx="4433"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81339" y="7776365"/>
            <a:ext cx="788"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82128" y="7552172"/>
            <a:ext cx="0"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170" y="11967051"/>
            <a:ext cx="1"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170" y="11716179"/>
            <a:ext cx="0"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170" y="11358028"/>
            <a:ext cx="0" cy="14359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170" y="10772287"/>
            <a:ext cx="4951" cy="15661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687126" y="7971680"/>
            <a:ext cx="0" cy="155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495148" y="7610076"/>
            <a:ext cx="1" cy="14278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118251" y="7355136"/>
            <a:ext cx="1" cy="14339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2"/>
          </p:cNvCxnSpPr>
          <p:nvPr/>
        </p:nvCxnSpPr>
        <p:spPr>
          <a:xfrm rot="16200000" flipV="1">
            <a:off x="16609598" y="8633511"/>
            <a:ext cx="155180" cy="124"/>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494784" y="8340323"/>
            <a:ext cx="0" cy="17486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2"/>
          </p:cNvCxnSpPr>
          <p:nvPr/>
        </p:nvCxnSpPr>
        <p:spPr>
          <a:xfrm rot="16200000" flipV="1">
            <a:off x="15306592" y="7422994"/>
            <a:ext cx="143395" cy="7679"/>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2"/>
          </p:cNvCxnSpPr>
          <p:nvPr/>
        </p:nvCxnSpPr>
        <p:spPr>
          <a:xfrm rot="5400000" flipH="1" flipV="1">
            <a:off x="16048404" y="7674264"/>
            <a:ext cx="138299" cy="1395"/>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2"/>
          </p:cNvCxnSpPr>
          <p:nvPr/>
        </p:nvCxnSpPr>
        <p:spPr>
          <a:xfrm rot="5400000" flipH="1" flipV="1">
            <a:off x="16415796" y="8046411"/>
            <a:ext cx="158343" cy="363"/>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268" y="12378356"/>
            <a:ext cx="743803" cy="53641"/>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6767876" y="8882471"/>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 name="Curved Connector 78"/>
          <p:cNvCxnSpPr>
            <a:stCxn id="39" idx="0"/>
            <a:endCxn id="90" idx="2"/>
          </p:cNvCxnSpPr>
          <p:nvPr/>
        </p:nvCxnSpPr>
        <p:spPr>
          <a:xfrm rot="5400000" flipH="1" flipV="1">
            <a:off x="16701584" y="9827379"/>
            <a:ext cx="17907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90" idx="0"/>
            <a:endCxn id="41" idx="2"/>
          </p:cNvCxnSpPr>
          <p:nvPr/>
        </p:nvCxnSpPr>
        <p:spPr>
          <a:xfrm rot="16200000" flipV="1">
            <a:off x="16622367" y="8713718"/>
            <a:ext cx="326488" cy="110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23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099315"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988215"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062282"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840079"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543812"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988216"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062282"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840080"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543812"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840079"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543812"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062281"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91945" y="10068268"/>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988215"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506684" y="9689651"/>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506684" y="10310198"/>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46733" y="1014355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49780" y="94319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42164" y="1076352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7951086" y="1094862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7955655" y="10332242"/>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7958703" y="969355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7958703" y="922117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1"/>
            <a:endCxn id="107" idx="0"/>
          </p:cNvCxnSpPr>
          <p:nvPr/>
        </p:nvCxnSpPr>
        <p:spPr>
          <a:xfrm flipV="1">
            <a:off x="17728886" y="10997254"/>
            <a:ext cx="814736" cy="116771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238435" y="10860783"/>
            <a:ext cx="601647" cy="110106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1"/>
            <a:endCxn id="103" idx="2"/>
          </p:cNvCxnSpPr>
          <p:nvPr/>
        </p:nvCxnSpPr>
        <p:spPr>
          <a:xfrm flipV="1">
            <a:off x="17284484" y="10504718"/>
            <a:ext cx="370334" cy="118105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766012" y="10457312"/>
            <a:ext cx="296270" cy="80650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238434" y="10240813"/>
            <a:ext cx="4569" cy="52271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243003" y="9529219"/>
            <a:ext cx="3047" cy="6143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8543623" y="10380873"/>
            <a:ext cx="4569" cy="5677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8548191" y="9742185"/>
            <a:ext cx="3048" cy="59005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8551239" y="9269803"/>
            <a:ext cx="0" cy="42375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136349"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136349"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136349"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136349"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136349"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136349"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136349"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136349"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605038" y="9611025"/>
            <a:ext cx="618219"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654818" y="9884171"/>
            <a:ext cx="0" cy="42602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3"/>
          </p:cNvCxnSpPr>
          <p:nvPr/>
        </p:nvCxnSpPr>
        <p:spPr>
          <a:xfrm rot="16200000" flipV="1">
            <a:off x="17629846" y="8299779"/>
            <a:ext cx="1020434" cy="82235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054225" y="8646104"/>
            <a:ext cx="977678" cy="59403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3"/>
          </p:cNvCxnSpPr>
          <p:nvPr/>
        </p:nvCxnSpPr>
        <p:spPr>
          <a:xfrm rot="16200000" flipV="1">
            <a:off x="17039424" y="9074255"/>
            <a:ext cx="860457" cy="37033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543811"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6113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TotalTime>
  <Words>1234</Words>
  <Application>Microsoft Macintosh PowerPoint</Application>
  <PresentationFormat>Custom</PresentationFormat>
  <Paragraphs>64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Brown</dc:creator>
  <cp:lastModifiedBy>Kyle Brown</cp:lastModifiedBy>
  <cp:revision>60</cp:revision>
  <cp:lastPrinted>2017-06-06T05:42:03Z</cp:lastPrinted>
  <dcterms:created xsi:type="dcterms:W3CDTF">2017-06-05T14:58:24Z</dcterms:created>
  <dcterms:modified xsi:type="dcterms:W3CDTF">2017-06-11T06:46:42Z</dcterms:modified>
</cp:coreProperties>
</file>